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5"/>
  </p:sldMasterIdLst>
  <p:notesMasterIdLst>
    <p:notesMasterId r:id="rId106"/>
  </p:notesMasterIdLst>
  <p:sldIdLst>
    <p:sldId id="258" r:id="rId6"/>
    <p:sldId id="335" r:id="rId7"/>
    <p:sldId id="260" r:id="rId8"/>
    <p:sldId id="274" r:id="rId9"/>
    <p:sldId id="408" r:id="rId10"/>
    <p:sldId id="416" r:id="rId11"/>
    <p:sldId id="409" r:id="rId12"/>
    <p:sldId id="411" r:id="rId13"/>
    <p:sldId id="283" r:id="rId14"/>
    <p:sldId id="286" r:id="rId15"/>
    <p:sldId id="440" r:id="rId16"/>
    <p:sldId id="437" r:id="rId17"/>
    <p:sldId id="287" r:id="rId18"/>
    <p:sldId id="438" r:id="rId19"/>
    <p:sldId id="439" r:id="rId20"/>
    <p:sldId id="422" r:id="rId21"/>
    <p:sldId id="423" r:id="rId22"/>
    <p:sldId id="288" r:id="rId23"/>
    <p:sldId id="289" r:id="rId24"/>
    <p:sldId id="290" r:id="rId25"/>
    <p:sldId id="291" r:id="rId26"/>
    <p:sldId id="413" r:id="rId27"/>
    <p:sldId id="414" r:id="rId28"/>
    <p:sldId id="412" r:id="rId29"/>
    <p:sldId id="292" r:id="rId30"/>
    <p:sldId id="419" r:id="rId31"/>
    <p:sldId id="294" r:id="rId32"/>
    <p:sldId id="417" r:id="rId33"/>
    <p:sldId id="420" r:id="rId34"/>
    <p:sldId id="421" r:id="rId35"/>
    <p:sldId id="295" r:id="rId36"/>
    <p:sldId id="296" r:id="rId37"/>
    <p:sldId id="297" r:id="rId38"/>
    <p:sldId id="349" r:id="rId39"/>
    <p:sldId id="425" r:id="rId40"/>
    <p:sldId id="341" r:id="rId41"/>
    <p:sldId id="340" r:id="rId42"/>
    <p:sldId id="298" r:id="rId43"/>
    <p:sldId id="436" r:id="rId44"/>
    <p:sldId id="305" r:id="rId45"/>
    <p:sldId id="306" r:id="rId46"/>
    <p:sldId id="307" r:id="rId47"/>
    <p:sldId id="308" r:id="rId48"/>
    <p:sldId id="342" r:id="rId49"/>
    <p:sldId id="343" r:id="rId50"/>
    <p:sldId id="427" r:id="rId51"/>
    <p:sldId id="428" r:id="rId52"/>
    <p:sldId id="309" r:id="rId53"/>
    <p:sldId id="310" r:id="rId54"/>
    <p:sldId id="311" r:id="rId55"/>
    <p:sldId id="429" r:id="rId56"/>
    <p:sldId id="314" r:id="rId57"/>
    <p:sldId id="315" r:id="rId58"/>
    <p:sldId id="317" r:id="rId59"/>
    <p:sldId id="322" r:id="rId60"/>
    <p:sldId id="323" r:id="rId61"/>
    <p:sldId id="325" r:id="rId62"/>
    <p:sldId id="327" r:id="rId63"/>
    <p:sldId id="330" r:id="rId64"/>
    <p:sldId id="331" r:id="rId65"/>
    <p:sldId id="344" r:id="rId66"/>
    <p:sldId id="430" r:id="rId67"/>
    <p:sldId id="432" r:id="rId68"/>
    <p:sldId id="433" r:id="rId69"/>
    <p:sldId id="434" r:id="rId70"/>
    <p:sldId id="441" r:id="rId71"/>
    <p:sldId id="332" r:id="rId72"/>
    <p:sldId id="345" r:id="rId73"/>
    <p:sldId id="333" r:id="rId74"/>
    <p:sldId id="361" r:id="rId75"/>
    <p:sldId id="358" r:id="rId76"/>
    <p:sldId id="363" r:id="rId77"/>
    <p:sldId id="364" r:id="rId78"/>
    <p:sldId id="365" r:id="rId79"/>
    <p:sldId id="366" r:id="rId80"/>
    <p:sldId id="367" r:id="rId81"/>
    <p:sldId id="368" r:id="rId82"/>
    <p:sldId id="370" r:id="rId83"/>
    <p:sldId id="371" r:id="rId84"/>
    <p:sldId id="375" r:id="rId85"/>
    <p:sldId id="378" r:id="rId86"/>
    <p:sldId id="379" r:id="rId87"/>
    <p:sldId id="380" r:id="rId88"/>
    <p:sldId id="381" r:id="rId89"/>
    <p:sldId id="382" r:id="rId90"/>
    <p:sldId id="383" r:id="rId91"/>
    <p:sldId id="386" r:id="rId92"/>
    <p:sldId id="387" r:id="rId93"/>
    <p:sldId id="442" r:id="rId94"/>
    <p:sldId id="443" r:id="rId95"/>
    <p:sldId id="444" r:id="rId96"/>
    <p:sldId id="445" r:id="rId97"/>
    <p:sldId id="446" r:id="rId98"/>
    <p:sldId id="447" r:id="rId99"/>
    <p:sldId id="448" r:id="rId100"/>
    <p:sldId id="450" r:id="rId101"/>
    <p:sldId id="451" r:id="rId102"/>
    <p:sldId id="391" r:id="rId103"/>
    <p:sldId id="394" r:id="rId104"/>
    <p:sldId id="334" r:id="rId10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2639" autoAdjust="0"/>
  </p:normalViewPr>
  <p:slideViewPr>
    <p:cSldViewPr>
      <p:cViewPr varScale="1">
        <p:scale>
          <a:sx n="65" d="100"/>
          <a:sy n="65" d="100"/>
        </p:scale>
        <p:origin x="1632" y="7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presProps" Target="pres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4B478-805B-4790-9021-7A92ECB8E98C}" type="datetimeFigureOut">
              <a:rPr lang="en-US" smtClean="0"/>
              <a:pPr/>
              <a:t>10/30/2014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4D4C2-E160-4877-98A8-6A70F1834FDA}" type="slidenum">
              <a:rPr lang="en-US" smtClean="0"/>
              <a:pPr/>
              <a:t>‹#›</a:t>
            </a:fld>
            <a:endParaRPr lang="en-US"/>
          </a:p>
        </p:txBody>
      </p:sp>
    </p:spTree>
    <p:extLst>
      <p:ext uri="{BB962C8B-B14F-4D97-AF65-F5344CB8AC3E}">
        <p14:creationId xmlns:p14="http://schemas.microsoft.com/office/powerpoint/2010/main" val="178807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304D4C2-E160-4877-98A8-6A70F1834FDA}" type="slidenum">
              <a:rPr lang="en-US" smtClean="0"/>
              <a:pPr/>
              <a:t>2</a:t>
            </a:fld>
            <a:endParaRPr lang="en-US"/>
          </a:p>
        </p:txBody>
      </p:sp>
    </p:spTree>
    <p:extLst>
      <p:ext uri="{BB962C8B-B14F-4D97-AF65-F5344CB8AC3E}">
        <p14:creationId xmlns:p14="http://schemas.microsoft.com/office/powerpoint/2010/main" val="138962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latin typeface="Times" pitchFamily="36" charset="0"/>
            </a:endParaRPr>
          </a:p>
        </p:txBody>
      </p:sp>
      <p:sp>
        <p:nvSpPr>
          <p:cNvPr id="4" name="Slide Number Placeholder 3"/>
          <p:cNvSpPr>
            <a:spLocks noGrp="1"/>
          </p:cNvSpPr>
          <p:nvPr>
            <p:ph type="sldNum" sz="quarter" idx="5"/>
          </p:nvPr>
        </p:nvSpPr>
        <p:spPr/>
        <p:txBody>
          <a:bodyPr/>
          <a:lstStyle/>
          <a:p>
            <a:pPr>
              <a:defRPr/>
            </a:pPr>
            <a:fld id="{BEA145E6-77C7-44AB-887F-BBAD22C7EC8B}" type="slidenum">
              <a:rPr lang="en-US" smtClean="0"/>
              <a:pPr>
                <a:defRPr/>
              </a:pPr>
              <a:t>92</a:t>
            </a:fld>
            <a:endParaRPr lang="en-US"/>
          </a:p>
        </p:txBody>
      </p:sp>
    </p:spTree>
    <p:extLst>
      <p:ext uri="{BB962C8B-B14F-4D97-AF65-F5344CB8AC3E}">
        <p14:creationId xmlns:p14="http://schemas.microsoft.com/office/powerpoint/2010/main" val="351292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24250774-CF60-4E78-BBBC-7B32B36BA23F}" type="slidenum">
              <a:rPr lang="en-US" smtClean="0"/>
              <a:pPr/>
              <a:t>94</a:t>
            </a:fld>
            <a:endParaRPr lang="en-US" smtClean="0"/>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pPr eaLnBrk="1" hangingPunct="1"/>
            <a:endParaRPr lang="en-US" smtClean="0">
              <a:ea typeface="新細明體" pitchFamily="-65" charset="-120"/>
            </a:endParaRPr>
          </a:p>
        </p:txBody>
      </p:sp>
    </p:spTree>
    <p:extLst>
      <p:ext uri="{BB962C8B-B14F-4D97-AF65-F5344CB8AC3E}">
        <p14:creationId xmlns:p14="http://schemas.microsoft.com/office/powerpoint/2010/main" val="388617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179990E7-EE02-4034-8DC2-57AF945B9BB8}" type="slidenum">
              <a:rPr lang="en-US" smtClean="0"/>
              <a:pPr/>
              <a:t>95</a:t>
            </a:fld>
            <a:endParaRPr lang="en-US" smtClean="0"/>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endParaRPr lang="en-US" smtClean="0">
              <a:ea typeface="新細明體" pitchFamily="-65" charset="-120"/>
            </a:endParaRPr>
          </a:p>
        </p:txBody>
      </p:sp>
    </p:spTree>
    <p:extLst>
      <p:ext uri="{BB962C8B-B14F-4D97-AF65-F5344CB8AC3E}">
        <p14:creationId xmlns:p14="http://schemas.microsoft.com/office/powerpoint/2010/main" val="186756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304D4C2-E160-4877-98A8-6A70F1834FDA}" type="slidenum">
              <a:rPr lang="en-US" smtClean="0"/>
              <a:pPr/>
              <a:t>4</a:t>
            </a:fld>
            <a:endParaRPr lang="en-US"/>
          </a:p>
        </p:txBody>
      </p:sp>
    </p:spTree>
    <p:extLst>
      <p:ext uri="{BB962C8B-B14F-4D97-AF65-F5344CB8AC3E}">
        <p14:creationId xmlns:p14="http://schemas.microsoft.com/office/powerpoint/2010/main" val="425233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extLst>
      <p:ext uri="{BB962C8B-B14F-4D97-AF65-F5344CB8AC3E}">
        <p14:creationId xmlns:p14="http://schemas.microsoft.com/office/powerpoint/2010/main" val="32904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304D4C2-E160-4877-98A8-6A70F1834FDA}" type="slidenum">
              <a:rPr lang="en-US" smtClean="0"/>
              <a:pPr/>
              <a:t>44</a:t>
            </a:fld>
            <a:endParaRPr lang="en-US"/>
          </a:p>
        </p:txBody>
      </p:sp>
    </p:spTree>
    <p:extLst>
      <p:ext uri="{BB962C8B-B14F-4D97-AF65-F5344CB8AC3E}">
        <p14:creationId xmlns:p14="http://schemas.microsoft.com/office/powerpoint/2010/main" val="257519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F90EA-9EE5-4B29-A8E4-D5FA49F908EE}" type="slidenum">
              <a:rPr lang="en-US"/>
              <a:pPr/>
              <a:t>54</a:t>
            </a:fld>
            <a:endParaRPr lang="en-US"/>
          </a:p>
        </p:txBody>
      </p:sp>
      <p:sp>
        <p:nvSpPr>
          <p:cNvPr id="64514" name="Rectangle 2"/>
          <p:cNvSpPr>
            <a:spLocks noGrp="1" noRot="1" noChangeAspect="1" noChangeArrowheads="1" noTextEdit="1"/>
          </p:cNvSpPr>
          <p:nvPr>
            <p:ph type="sldImg"/>
          </p:nvPr>
        </p:nvSpPr>
        <p:spPr>
          <a:xfrm>
            <a:off x="1143000" y="685800"/>
            <a:ext cx="4572000" cy="3429000"/>
          </a:xfrm>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000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304D4C2-E160-4877-98A8-6A70F1834FDA}" type="slidenum">
              <a:rPr lang="en-US" smtClean="0"/>
              <a:pPr/>
              <a:t>57</a:t>
            </a:fld>
            <a:endParaRPr lang="en-US"/>
          </a:p>
        </p:txBody>
      </p:sp>
    </p:spTree>
    <p:extLst>
      <p:ext uri="{BB962C8B-B14F-4D97-AF65-F5344CB8AC3E}">
        <p14:creationId xmlns:p14="http://schemas.microsoft.com/office/powerpoint/2010/main" val="271332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304D4C2-E160-4877-98A8-6A70F1834FDA}" type="slidenum">
              <a:rPr lang="en-US" smtClean="0"/>
              <a:pPr/>
              <a:t>60</a:t>
            </a:fld>
            <a:endParaRPr lang="en-US"/>
          </a:p>
        </p:txBody>
      </p:sp>
    </p:spTree>
    <p:extLst>
      <p:ext uri="{BB962C8B-B14F-4D97-AF65-F5344CB8AC3E}">
        <p14:creationId xmlns:p14="http://schemas.microsoft.com/office/powerpoint/2010/main" val="30521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4E8FF-BBB0-49D6-9195-3E4C09916AD4}" type="slidenum">
              <a:rPr lang="en-US"/>
              <a:pPr/>
              <a:t>87</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Nanotechnology deals with the development and use of materials or devices in sizes ranging between 1 to 100 nanometers (nm).  This range is known as the </a:t>
            </a:r>
            <a:r>
              <a:rPr lang="en-US" b="1"/>
              <a:t>nanoscale</a:t>
            </a:r>
            <a:r>
              <a:rPr lang="en-US"/>
              <a:t>.  All materials that fall along this scale are known as either </a:t>
            </a:r>
            <a:r>
              <a:rPr lang="en-US" b="1"/>
              <a:t>nanocrystals</a:t>
            </a:r>
            <a:r>
              <a:rPr lang="en-US"/>
              <a:t> and </a:t>
            </a:r>
            <a:r>
              <a:rPr lang="en-US" b="1"/>
              <a:t>nanomaterials</a:t>
            </a:r>
            <a:r>
              <a:rPr lang="en-US"/>
              <a:t>.</a:t>
            </a:r>
            <a:endParaRPr lang="en-US" b="1"/>
          </a:p>
        </p:txBody>
      </p:sp>
    </p:spTree>
    <p:extLst>
      <p:ext uri="{BB962C8B-B14F-4D97-AF65-F5344CB8AC3E}">
        <p14:creationId xmlns:p14="http://schemas.microsoft.com/office/powerpoint/2010/main" val="311216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BB4C51DD-BD65-4364-A262-9C8E4C87D3B9}" type="slidenum">
              <a:rPr lang="en-US" smtClean="0"/>
              <a:pPr/>
              <a:t>90</a:t>
            </a:fld>
            <a:endParaRPr lang="en-US" smtClean="0"/>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en-US" smtClean="0">
              <a:ea typeface="新細明體" pitchFamily="-65" charset="-120"/>
            </a:endParaRPr>
          </a:p>
        </p:txBody>
      </p:sp>
    </p:spTree>
    <p:extLst>
      <p:ext uri="{BB962C8B-B14F-4D97-AF65-F5344CB8AC3E}">
        <p14:creationId xmlns:p14="http://schemas.microsoft.com/office/powerpoint/2010/main" val="405794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210541-974D-4194-A1B4-0F50547F8784}" type="datetime1">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27718-F924-4EC0-BF2A-EE930576C348}" type="slidenum">
              <a:rPr lang="en-US" smtClean="0"/>
              <a:pPr/>
              <a:t>‹#›</a:t>
            </a:fld>
            <a:endParaRPr lang="en-US"/>
          </a:p>
        </p:txBody>
      </p:sp>
    </p:spTree>
    <p:extLst>
      <p:ext uri="{BB962C8B-B14F-4D97-AF65-F5344CB8AC3E}">
        <p14:creationId xmlns:p14="http://schemas.microsoft.com/office/powerpoint/2010/main" val="1921536896"/>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FF093A-CDA6-48AB-A76C-8CA0E79F9CC0}" type="datetime1">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AD087-C28A-4C21-8CE2-DE86003C223C}" type="slidenum">
              <a:rPr lang="en-US" smtClean="0"/>
              <a:pPr/>
              <a:t>‹#›</a:t>
            </a:fld>
            <a:endParaRPr lang="en-US"/>
          </a:p>
        </p:txBody>
      </p:sp>
    </p:spTree>
    <p:extLst>
      <p:ext uri="{BB962C8B-B14F-4D97-AF65-F5344CB8AC3E}">
        <p14:creationId xmlns:p14="http://schemas.microsoft.com/office/powerpoint/2010/main" val="3674177396"/>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092D26-105B-4BDB-828B-3FFEF8153396}" type="datetime1">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B4E61-CAD4-45F5-B892-7A5D0AA2A32D}" type="slidenum">
              <a:rPr lang="en-US" smtClean="0"/>
              <a:pPr/>
              <a:t>‹#›</a:t>
            </a:fld>
            <a:endParaRPr lang="en-US"/>
          </a:p>
        </p:txBody>
      </p:sp>
    </p:spTree>
    <p:extLst>
      <p:ext uri="{BB962C8B-B14F-4D97-AF65-F5344CB8AC3E}">
        <p14:creationId xmlns:p14="http://schemas.microsoft.com/office/powerpoint/2010/main" val="1714678756"/>
      </p:ext>
    </p:extLst>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ar-SA"/>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ar-SA"/>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DFFB810-5B24-4437-9937-85225DDF5254}" type="slidenum">
              <a:rPr lang="en-US" altLang="ar-SA"/>
              <a:pPr/>
              <a:t>‹#›</a:t>
            </a:fld>
            <a:endParaRPr lang="en-US" altLang="ar-SA"/>
          </a:p>
        </p:txBody>
      </p:sp>
    </p:spTree>
    <p:extLst>
      <p:ext uri="{BB962C8B-B14F-4D97-AF65-F5344CB8AC3E}">
        <p14:creationId xmlns:p14="http://schemas.microsoft.com/office/powerpoint/2010/main" val="202926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ar-SA"/>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ar-SA"/>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D122726-6233-43C4-AC9C-C53508BC7BAE}" type="slidenum">
              <a:rPr lang="en-US" altLang="ar-SA"/>
              <a:pPr/>
              <a:t>‹#›</a:t>
            </a:fld>
            <a:endParaRPr lang="en-US" altLang="ar-SA"/>
          </a:p>
        </p:txBody>
      </p:sp>
    </p:spTree>
    <p:extLst>
      <p:ext uri="{BB962C8B-B14F-4D97-AF65-F5344CB8AC3E}">
        <p14:creationId xmlns:p14="http://schemas.microsoft.com/office/powerpoint/2010/main" val="95631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1027F-0B3F-49FC-9463-C29A08F3A972}" type="slidenum">
              <a:rPr lang="en-US" smtClean="0"/>
              <a:pPr/>
              <a:t>‹#›</a:t>
            </a:fld>
            <a:endParaRPr lang="en-US"/>
          </a:p>
        </p:txBody>
      </p:sp>
    </p:spTree>
    <p:extLst>
      <p:ext uri="{BB962C8B-B14F-4D97-AF65-F5344CB8AC3E}">
        <p14:creationId xmlns:p14="http://schemas.microsoft.com/office/powerpoint/2010/main" val="3258322899"/>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F6814-50CD-463B-934E-B703A3450868}" type="datetime1">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A8EB5-C9AD-4AE7-91EF-FD92FE952BC1}" type="slidenum">
              <a:rPr lang="en-US" smtClean="0"/>
              <a:pPr/>
              <a:t>‹#›</a:t>
            </a:fld>
            <a:endParaRPr lang="en-US"/>
          </a:p>
        </p:txBody>
      </p:sp>
    </p:spTree>
    <p:extLst>
      <p:ext uri="{BB962C8B-B14F-4D97-AF65-F5344CB8AC3E}">
        <p14:creationId xmlns:p14="http://schemas.microsoft.com/office/powerpoint/2010/main" val="376831239"/>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6C32C5-0741-4106-9A56-DCFDA6B6BDF4}" type="datetime1">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01B37-8D86-40BC-89A4-2257B3CB68C5}" type="slidenum">
              <a:rPr lang="en-US" smtClean="0"/>
              <a:pPr/>
              <a:t>‹#›</a:t>
            </a:fld>
            <a:endParaRPr lang="en-US"/>
          </a:p>
        </p:txBody>
      </p:sp>
    </p:spTree>
    <p:extLst>
      <p:ext uri="{BB962C8B-B14F-4D97-AF65-F5344CB8AC3E}">
        <p14:creationId xmlns:p14="http://schemas.microsoft.com/office/powerpoint/2010/main" val="366017217"/>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754228-408B-4DAE-B9A6-89090D07C6DF}" type="datetime1">
              <a:rPr lang="en-US" smtClean="0"/>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4D4F8-0016-43FA-8940-6F147E765AA8}" type="slidenum">
              <a:rPr lang="en-US" smtClean="0"/>
              <a:pPr/>
              <a:t>‹#›</a:t>
            </a:fld>
            <a:endParaRPr lang="en-US"/>
          </a:p>
        </p:txBody>
      </p:sp>
    </p:spTree>
    <p:extLst>
      <p:ext uri="{BB962C8B-B14F-4D97-AF65-F5344CB8AC3E}">
        <p14:creationId xmlns:p14="http://schemas.microsoft.com/office/powerpoint/2010/main" val="3998145893"/>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3326BE-7397-474D-B7D6-30D076E3DD3E}" type="datetime1">
              <a:rPr lang="en-US" smtClean="0"/>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B595DE-5912-4A48-A22B-8CACDA9023F2}" type="slidenum">
              <a:rPr lang="en-US" smtClean="0"/>
              <a:pPr/>
              <a:t>‹#›</a:t>
            </a:fld>
            <a:endParaRPr lang="en-US"/>
          </a:p>
        </p:txBody>
      </p:sp>
    </p:spTree>
    <p:extLst>
      <p:ext uri="{BB962C8B-B14F-4D97-AF65-F5344CB8AC3E}">
        <p14:creationId xmlns:p14="http://schemas.microsoft.com/office/powerpoint/2010/main" val="536452695"/>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B2884-843E-4815-AB00-C86341F8F81F}" type="datetime1">
              <a:rPr lang="en-US" smtClean="0"/>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2A3C7-9133-448F-9692-1F03FA4239E4}" type="slidenum">
              <a:rPr lang="en-US" smtClean="0"/>
              <a:pPr/>
              <a:t>‹#›</a:t>
            </a:fld>
            <a:endParaRPr lang="en-US"/>
          </a:p>
        </p:txBody>
      </p:sp>
    </p:spTree>
    <p:extLst>
      <p:ext uri="{BB962C8B-B14F-4D97-AF65-F5344CB8AC3E}">
        <p14:creationId xmlns:p14="http://schemas.microsoft.com/office/powerpoint/2010/main" val="2890469475"/>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49B49-E0BD-43B7-BCAD-1F5882F6BCC2}" type="datetime1">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3024F-1FE5-4F73-9C1C-28C22ED229D7}" type="slidenum">
              <a:rPr lang="en-US" smtClean="0"/>
              <a:pPr/>
              <a:t>‹#›</a:t>
            </a:fld>
            <a:endParaRPr lang="en-US"/>
          </a:p>
        </p:txBody>
      </p:sp>
    </p:spTree>
    <p:extLst>
      <p:ext uri="{BB962C8B-B14F-4D97-AF65-F5344CB8AC3E}">
        <p14:creationId xmlns:p14="http://schemas.microsoft.com/office/powerpoint/2010/main" val="3083543488"/>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75E48-9CB0-4385-9766-D123BB8F7500}" type="datetime1">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2740F-E646-4843-ADBA-AB45899465E4}" type="slidenum">
              <a:rPr lang="en-US" smtClean="0"/>
              <a:pPr/>
              <a:t>‹#›</a:t>
            </a:fld>
            <a:endParaRPr lang="en-US"/>
          </a:p>
        </p:txBody>
      </p:sp>
    </p:spTree>
    <p:extLst>
      <p:ext uri="{BB962C8B-B14F-4D97-AF65-F5344CB8AC3E}">
        <p14:creationId xmlns:p14="http://schemas.microsoft.com/office/powerpoint/2010/main" val="3605584545"/>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AA3BA-0CD3-465F-9375-458FF70BCD49}" type="datetime1">
              <a:rPr lang="en-US" smtClean="0"/>
              <a:t>10/30/2014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C08E1-BFE0-4151-AC8A-EB97B19CCD4F}" type="slidenum">
              <a:rPr lang="en-US" smtClean="0"/>
              <a:pPr/>
              <a:t>‹#›</a:t>
            </a:fld>
            <a:endParaRPr lang="en-US"/>
          </a:p>
        </p:txBody>
      </p:sp>
    </p:spTree>
    <p:extLst>
      <p:ext uri="{BB962C8B-B14F-4D97-AF65-F5344CB8AC3E}">
        <p14:creationId xmlns:p14="http://schemas.microsoft.com/office/powerpoint/2010/main" val="327315120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4" r:id="rId12"/>
    <p:sldLayoutId id="2147483715" r:id="rId13"/>
  </p:sldLayoutIdLst>
  <p:transition>
    <p:dissolve/>
  </p:transition>
  <p:timing>
    <p:tnLst>
      <p:par>
        <p:cTn id="1" dur="indefinite" restart="never" nodeType="tmRoot"/>
      </p:par>
    </p:tnLst>
  </p:timing>
  <p:hf sldNum="0" hdr="0" ftr="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2.bin"/><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livescience.com/18587-hacking-quantum-cryptography-unbreakable-cod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technovelgy.com/ct/Technology-Article.asp?ArtNum=1"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5.xml"/><Relationship Id="rId7" Type="http://schemas.openxmlformats.org/officeDocument/2006/relationships/oleObject" Target="../embeddings/oleObject3.bin"/><Relationship Id="rId12"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2.png"/><Relationship Id="rId11" Type="http://schemas.openxmlformats.org/officeDocument/2006/relationships/oleObject" Target="../embeddings/oleObject5.bin"/><Relationship Id="rId5" Type="http://schemas.openxmlformats.org/officeDocument/2006/relationships/image" Target="../media/image41.png"/><Relationship Id="rId10" Type="http://schemas.openxmlformats.org/officeDocument/2006/relationships/image" Target="../media/image39.wmf"/><Relationship Id="rId4" Type="http://schemas.openxmlformats.org/officeDocument/2006/relationships/image" Target="../media/image40.png"/><Relationship Id="rId9"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javascript:OpenImageWindow('http://www.pcmag.com/image_popup/0,1740,iid=25434,00.asp',%20'500',%20'417')"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livescience.com/2095-happened-solar-power.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livescience.com/48335-solar-battery-renewable-energy.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7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8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8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7.emf"/></Relationships>
</file>

<file path=ppt/slides/_rels/slide9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99.xml.rels><?xml version="1.0" encoding="UTF-8" standalone="yes"?>
<Relationships xmlns="http://schemas.openxmlformats.org/package/2006/relationships"><Relationship Id="rId2" Type="http://schemas.openxmlformats.org/officeDocument/2006/relationships/image" Target="../media/image9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729503" y="990600"/>
            <a:ext cx="7772400" cy="990600"/>
          </a:xfrm>
        </p:spPr>
        <p:txBody>
          <a:bodyPr/>
          <a:lstStyle/>
          <a:p>
            <a:r>
              <a:rPr lang="en-US" dirty="0" smtClean="0">
                <a:solidFill>
                  <a:srgbClr val="FF0000"/>
                </a:solidFill>
              </a:rPr>
              <a:t>Dr </a:t>
            </a:r>
            <a:r>
              <a:rPr lang="en-US" dirty="0" err="1" smtClean="0">
                <a:solidFill>
                  <a:srgbClr val="FF0000"/>
                </a:solidFill>
              </a:rPr>
              <a:t>Manjunatha</a:t>
            </a:r>
            <a:r>
              <a:rPr lang="en-US" dirty="0" smtClean="0">
                <a:solidFill>
                  <a:srgbClr val="FF0000"/>
                </a:solidFill>
              </a:rPr>
              <a:t> S</a:t>
            </a:r>
            <a:endParaRPr lang="en-US" dirty="0">
              <a:solidFill>
                <a:srgbClr val="FF0000"/>
              </a:solidFill>
            </a:endParaRPr>
          </a:p>
        </p:txBody>
      </p:sp>
      <p:sp>
        <p:nvSpPr>
          <p:cNvPr id="7173" name="Rectangle 5"/>
          <p:cNvSpPr>
            <a:spLocks noGrp="1" noChangeArrowheads="1"/>
          </p:cNvSpPr>
          <p:nvPr>
            <p:ph type="subTitle" idx="1"/>
          </p:nvPr>
        </p:nvSpPr>
        <p:spPr>
          <a:xfrm>
            <a:off x="751915" y="2514600"/>
            <a:ext cx="8153400" cy="1524000"/>
          </a:xfrm>
        </p:spPr>
        <p:txBody>
          <a:bodyPr>
            <a:normAutofit fontScale="92500" lnSpcReduction="10000"/>
          </a:bodyPr>
          <a:lstStyle/>
          <a:p>
            <a:r>
              <a:rPr lang="en-US" sz="3200" dirty="0" smtClean="0">
                <a:solidFill>
                  <a:srgbClr val="000000"/>
                </a:solidFill>
              </a:rPr>
              <a:t>College of Computer and Information Science</a:t>
            </a:r>
          </a:p>
          <a:p>
            <a:r>
              <a:rPr lang="en-US" sz="3200" dirty="0" smtClean="0">
                <a:solidFill>
                  <a:srgbClr val="000000"/>
                </a:solidFill>
              </a:rPr>
              <a:t>Majmaah University</a:t>
            </a:r>
          </a:p>
          <a:p>
            <a:r>
              <a:rPr lang="en-US" sz="3200" dirty="0" err="1" smtClean="0">
                <a:solidFill>
                  <a:srgbClr val="000000"/>
                </a:solidFill>
              </a:rPr>
              <a:t>Almajmaah</a:t>
            </a:r>
            <a:endParaRPr lang="en-US" sz="3200" dirty="0">
              <a:solidFill>
                <a:srgbClr val="000000"/>
              </a:solidFill>
            </a:endParaRPr>
          </a:p>
        </p:txBody>
      </p:sp>
      <p:sp>
        <p:nvSpPr>
          <p:cNvPr id="4" name="Date Placeholder 3"/>
          <p:cNvSpPr>
            <a:spLocks noGrp="1"/>
          </p:cNvSpPr>
          <p:nvPr>
            <p:ph type="dt" sz="half" idx="10"/>
          </p:nvPr>
        </p:nvSpPr>
        <p:spPr/>
        <p:txBody>
          <a:bodyPr/>
          <a:lstStyle/>
          <a:p>
            <a:fld id="{74FC9452-CC34-448B-A9D4-DA39F8951EF2}"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B3E235F-A580-46DA-86D2-0E59115D3753}" type="datetime1">
              <a:rPr lang="en-US" sz="1100" smtClean="0">
                <a:solidFill>
                  <a:srgbClr val="000000"/>
                </a:solidFill>
              </a:rPr>
              <a:t>10/30/2014</a:t>
            </a:fld>
            <a:endParaRPr lang="en-US" sz="1600" dirty="0">
              <a:solidFill>
                <a:srgbClr val="000000"/>
              </a:solidFill>
            </a:endParaRPr>
          </a:p>
        </p:txBody>
      </p:sp>
      <p:sp>
        <p:nvSpPr>
          <p:cNvPr id="367618" name="Title 1"/>
          <p:cNvSpPr>
            <a:spLocks noGrp="1"/>
          </p:cNvSpPr>
          <p:nvPr>
            <p:ph type="title" idx="4294967295"/>
          </p:nvPr>
        </p:nvSpPr>
        <p:spPr>
          <a:xfrm>
            <a:off x="758825" y="0"/>
            <a:ext cx="8385175" cy="1187450"/>
          </a:xfrm>
        </p:spPr>
        <p:txBody>
          <a:bodyPr>
            <a:normAutofit/>
          </a:bodyPr>
          <a:lstStyle/>
          <a:p>
            <a:pPr rtl="0" eaLnBrk="1" hangingPunct="1">
              <a:defRPr/>
            </a:pPr>
            <a:r>
              <a:rPr lang="nb-NO" sz="4000" dirty="0" smtClean="0">
                <a:solidFill>
                  <a:srgbClr val="C00000"/>
                </a:solidFill>
                <a:effectLst>
                  <a:outerShdw blurRad="38100" dist="38100" dir="2700000" algn="tl">
                    <a:srgbClr val="FFFFFF"/>
                  </a:outerShdw>
                </a:effectLst>
              </a:rPr>
              <a:t>Example of biosensors</a:t>
            </a:r>
            <a:endParaRPr lang="en-US" sz="4000" dirty="0" smtClean="0">
              <a:solidFill>
                <a:srgbClr val="C00000"/>
              </a:solidFill>
              <a:effectLst>
                <a:outerShdw blurRad="38100" dist="38100" dir="2700000" algn="tl">
                  <a:srgbClr val="FFFFFF"/>
                </a:outerShdw>
              </a:effectLst>
            </a:endParaRPr>
          </a:p>
        </p:txBody>
      </p:sp>
      <p:pic>
        <p:nvPicPr>
          <p:cNvPr id="18435" name="Picture 16" descr="very%20small%20sampler"/>
          <p:cNvPicPr>
            <a:picLocks noChangeAspect="1" noChangeArrowheads="1"/>
          </p:cNvPicPr>
          <p:nvPr/>
        </p:nvPicPr>
        <p:blipFill>
          <a:blip r:embed="rId2"/>
          <a:srcRect/>
          <a:stretch>
            <a:fillRect/>
          </a:stretch>
        </p:blipFill>
        <p:spPr bwMode="auto">
          <a:xfrm>
            <a:off x="84103" y="990600"/>
            <a:ext cx="2811498" cy="2759628"/>
          </a:xfrm>
          <a:prstGeom prst="rect">
            <a:avLst/>
          </a:prstGeom>
          <a:noFill/>
          <a:ln w="9525">
            <a:noFill/>
            <a:miter lim="800000"/>
            <a:headEnd/>
            <a:tailEnd/>
          </a:ln>
        </p:spPr>
      </p:pic>
      <p:pic>
        <p:nvPicPr>
          <p:cNvPr id="18436" name="Picture 18" descr="sampler%20small"/>
          <p:cNvPicPr>
            <a:picLocks noChangeAspect="1" noChangeArrowheads="1"/>
          </p:cNvPicPr>
          <p:nvPr/>
        </p:nvPicPr>
        <p:blipFill>
          <a:blip r:embed="rId3"/>
          <a:srcRect/>
          <a:stretch>
            <a:fillRect/>
          </a:stretch>
        </p:blipFill>
        <p:spPr bwMode="auto">
          <a:xfrm>
            <a:off x="2665261" y="991960"/>
            <a:ext cx="2668739" cy="2749778"/>
          </a:xfrm>
          <a:prstGeom prst="rect">
            <a:avLst/>
          </a:prstGeom>
          <a:noFill/>
          <a:ln w="9525">
            <a:noFill/>
            <a:miter lim="800000"/>
            <a:headEnd/>
            <a:tailEnd/>
          </a:ln>
        </p:spPr>
      </p:pic>
      <p:sp>
        <p:nvSpPr>
          <p:cNvPr id="18437" name="Rectangle 19"/>
          <p:cNvSpPr>
            <a:spLocks noChangeArrowheads="1"/>
          </p:cNvSpPr>
          <p:nvPr/>
        </p:nvSpPr>
        <p:spPr bwMode="auto">
          <a:xfrm>
            <a:off x="5515768" y="1356598"/>
            <a:ext cx="3446463" cy="1107996"/>
          </a:xfrm>
          <a:prstGeom prst="rect">
            <a:avLst/>
          </a:prstGeom>
          <a:noFill/>
          <a:ln w="9525" algn="ctr">
            <a:noFill/>
            <a:miter lim="800000"/>
            <a:headEnd/>
            <a:tailEnd/>
          </a:ln>
        </p:spPr>
        <p:txBody>
          <a:bodyPr>
            <a:spAutoFit/>
          </a:bodyPr>
          <a:lstStyle/>
          <a:p>
            <a:r>
              <a:rPr lang="sv-SE" sz="2400" b="1" dirty="0">
                <a:solidFill>
                  <a:srgbClr val="000000"/>
                </a:solidFill>
              </a:rPr>
              <a:t>Infectous disease biosensor from RBS</a:t>
            </a:r>
            <a:endParaRPr lang="en-US" sz="2400" b="1" dirty="0">
              <a:solidFill>
                <a:srgbClr val="000000"/>
              </a:solidFill>
            </a:endParaRPr>
          </a:p>
          <a:p>
            <a:endParaRPr lang="sv-SE" b="1" u="sng" dirty="0">
              <a:solidFill>
                <a:srgbClr val="000000"/>
              </a:solidFill>
              <a:latin typeface="Calibri" pitchFamily="34" charset="0"/>
            </a:endParaRPr>
          </a:p>
        </p:txBody>
      </p:sp>
      <p:pic>
        <p:nvPicPr>
          <p:cNvPr id="18438" name="Picture 8" descr="Canary in cage"/>
          <p:cNvPicPr>
            <a:picLocks noChangeAspect="1" noChangeArrowheads="1"/>
          </p:cNvPicPr>
          <p:nvPr/>
        </p:nvPicPr>
        <p:blipFill>
          <a:blip r:embed="rId4"/>
          <a:srcRect l="12151" r="6841" b="9895"/>
          <a:stretch>
            <a:fillRect/>
          </a:stretch>
        </p:blipFill>
        <p:spPr bwMode="auto">
          <a:xfrm>
            <a:off x="10085" y="3934378"/>
            <a:ext cx="3348043" cy="2923622"/>
          </a:xfrm>
          <a:prstGeom prst="rect">
            <a:avLst/>
          </a:prstGeom>
          <a:noFill/>
          <a:ln w="9525">
            <a:noFill/>
            <a:miter lim="800000"/>
            <a:headEnd/>
            <a:tailEnd/>
          </a:ln>
        </p:spPr>
      </p:pic>
      <p:sp>
        <p:nvSpPr>
          <p:cNvPr id="18439" name="Rectangle 9"/>
          <p:cNvSpPr>
            <a:spLocks noChangeArrowheads="1"/>
          </p:cNvSpPr>
          <p:nvPr/>
        </p:nvSpPr>
        <p:spPr bwMode="auto">
          <a:xfrm>
            <a:off x="3810000" y="4733698"/>
            <a:ext cx="4033837" cy="954107"/>
          </a:xfrm>
          <a:prstGeom prst="rect">
            <a:avLst/>
          </a:prstGeom>
          <a:noFill/>
          <a:ln w="9525" algn="ctr">
            <a:noFill/>
            <a:miter lim="800000"/>
            <a:headEnd/>
            <a:tailEnd/>
          </a:ln>
        </p:spPr>
        <p:txBody>
          <a:bodyPr wrap="square">
            <a:spAutoFit/>
          </a:bodyPr>
          <a:lstStyle/>
          <a:p>
            <a:r>
              <a:rPr lang="sv-SE" sz="2800" b="1" dirty="0" smtClean="0">
                <a:solidFill>
                  <a:srgbClr val="000000"/>
                </a:solidFill>
                <a:latin typeface="Arial Black" panose="020B0A04020102020204" pitchFamily="34" charset="0"/>
              </a:rPr>
              <a:t>Old time coal miners’ biosensor</a:t>
            </a:r>
            <a:endParaRPr lang="sv-SE" sz="2800" b="1" dirty="0">
              <a:solidFill>
                <a:srgbClr val="000000"/>
              </a:solidFill>
              <a:latin typeface="Arial Black" panose="020B0A04020102020204" pitchFamily="34" charset="0"/>
            </a:endParaRPr>
          </a:p>
        </p:txBody>
      </p: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endParaRPr lang="en-GB" dirty="0" smtClean="0"/>
          </a:p>
        </p:txBody>
      </p:sp>
      <p:sp>
        <p:nvSpPr>
          <p:cNvPr id="3" name="Content Placeholder 2"/>
          <p:cNvSpPr>
            <a:spLocks noGrp="1"/>
          </p:cNvSpPr>
          <p:nvPr>
            <p:ph idx="1"/>
          </p:nvPr>
        </p:nvSpPr>
        <p:spPr/>
        <p:txBody>
          <a:bodyPr/>
          <a:lstStyle/>
          <a:p>
            <a:pPr>
              <a:buNone/>
            </a:pPr>
            <a:endParaRPr lang="en-IN" spc="300" dirty="0">
              <a:solidFill>
                <a:srgbClr val="FFC000"/>
              </a:solidFill>
            </a:endParaRPr>
          </a:p>
        </p:txBody>
      </p:sp>
      <p:sp>
        <p:nvSpPr>
          <p:cNvPr id="4" name="Date Placeholder 3"/>
          <p:cNvSpPr>
            <a:spLocks noGrp="1"/>
          </p:cNvSpPr>
          <p:nvPr>
            <p:ph type="dt" sz="half" idx="10"/>
          </p:nvPr>
        </p:nvSpPr>
        <p:spPr/>
        <p:txBody>
          <a:bodyPr/>
          <a:lstStyle/>
          <a:p>
            <a:pPr>
              <a:defRPr/>
            </a:pPr>
            <a:fld id="{54B7876F-1217-4A80-9BEE-BF94D67CF32E}" type="datetime1">
              <a:rPr lang="en-US" smtClean="0"/>
              <a:t>10/30/2014</a:t>
            </a:fld>
            <a:endParaRPr lang="en-US" dirty="0"/>
          </a:p>
        </p:txBody>
      </p:sp>
      <p:sp>
        <p:nvSpPr>
          <p:cNvPr id="6" name="Rectangle 5"/>
          <p:cNvSpPr/>
          <p:nvPr/>
        </p:nvSpPr>
        <p:spPr>
          <a:xfrm>
            <a:off x="762000" y="1828800"/>
            <a:ext cx="8077200" cy="2585323"/>
          </a:xfrm>
          <a:prstGeom prst="rect">
            <a:avLst/>
          </a:prstGeom>
          <a:noFill/>
        </p:spPr>
        <p:txBody>
          <a:bodyPr wrap="square" lIns="91440" tIns="45720" rIns="91440" bIns="45720">
            <a:spAutoFit/>
          </a:bodyPr>
          <a:lstStyle/>
          <a:p>
            <a:pPr algn="ctr"/>
            <a:r>
              <a:rPr lang="en-GB" sz="5400" b="1" cap="none" spc="300" dirty="0" smtClean="0">
                <a:ln w="11430" cmpd="sng">
                  <a:solidFill>
                    <a:schemeClr val="accent1">
                      <a:tint val="10000"/>
                    </a:schemeClr>
                  </a:solidFill>
                  <a:prstDash val="solid"/>
                  <a:miter lim="800000"/>
                </a:ln>
                <a:solidFill>
                  <a:srgbClr val="000000"/>
                </a:solidFill>
                <a:effectLst>
                  <a:glow rad="45500">
                    <a:schemeClr val="accent1">
                      <a:satMod val="220000"/>
                      <a:alpha val="35000"/>
                    </a:schemeClr>
                  </a:glow>
                </a:effectLst>
              </a:rPr>
              <a:t>Thank you for</a:t>
            </a:r>
          </a:p>
          <a:p>
            <a:pPr algn="ctr"/>
            <a:endParaRPr lang="en-GB" sz="5400" b="1" cap="none" spc="300" dirty="0" smtClean="0">
              <a:ln w="11430" cmpd="sng">
                <a:solidFill>
                  <a:schemeClr val="accent1">
                    <a:tint val="10000"/>
                  </a:schemeClr>
                </a:solidFill>
                <a:prstDash val="solid"/>
                <a:miter lim="800000"/>
              </a:ln>
              <a:solidFill>
                <a:srgbClr val="000000"/>
              </a:solidFill>
              <a:effectLst>
                <a:glow rad="45500">
                  <a:schemeClr val="accent1">
                    <a:satMod val="220000"/>
                    <a:alpha val="35000"/>
                  </a:schemeClr>
                </a:glow>
              </a:effectLst>
            </a:endParaRPr>
          </a:p>
          <a:p>
            <a:pPr algn="ctr"/>
            <a:r>
              <a:rPr lang="en-GB" sz="5400" b="1" cap="none" spc="300" dirty="0" smtClean="0">
                <a:ln w="11430" cmpd="sng">
                  <a:solidFill>
                    <a:schemeClr val="accent1">
                      <a:tint val="10000"/>
                    </a:schemeClr>
                  </a:solidFill>
                  <a:prstDash val="solid"/>
                  <a:miter lim="800000"/>
                </a:ln>
                <a:solidFill>
                  <a:srgbClr val="000000"/>
                </a:solidFill>
                <a:effectLst>
                  <a:glow rad="45500">
                    <a:schemeClr val="accent1">
                      <a:satMod val="220000"/>
                      <a:alpha val="35000"/>
                    </a:schemeClr>
                  </a:glow>
                </a:effectLst>
              </a:rPr>
              <a:t> 		your attention!</a:t>
            </a:r>
            <a:endParaRPr lang="en-US" sz="5400" b="1" cap="none" spc="300" dirty="0">
              <a:ln w="11430" cmpd="sng">
                <a:solidFill>
                  <a:schemeClr val="accent1">
                    <a:tint val="10000"/>
                  </a:schemeClr>
                </a:solidFill>
                <a:prstDash val="solid"/>
                <a:miter lim="800000"/>
              </a:ln>
              <a:solidFill>
                <a:srgbClr val="000000"/>
              </a:solidFill>
              <a:effectLst>
                <a:glow rad="45500">
                  <a:schemeClr val="accent1">
                    <a:satMod val="220000"/>
                    <a:alpha val="35000"/>
                  </a:schemeClr>
                </a:glo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10550" cy="1325563"/>
          </a:xfrm>
        </p:spPr>
        <p:txBody>
          <a:bodyPr>
            <a:noAutofit/>
          </a:bodyPr>
          <a:lstStyle/>
          <a:p>
            <a:pPr rtl="0"/>
            <a:r>
              <a:rPr lang="en-US" sz="3200" dirty="0">
                <a:solidFill>
                  <a:srgbClr val="C00000"/>
                </a:solidFill>
                <a:latin typeface="Open sans"/>
              </a:rPr>
              <a:t>A Canadian lab has tested special fibers that can help make soft, flexible touch screens and batteries woven directly into the fabrics of modern life</a:t>
            </a:r>
            <a:r>
              <a:rPr lang="en-US" sz="3200" dirty="0" smtClean="0">
                <a:solidFill>
                  <a:srgbClr val="C00000"/>
                </a:solidFill>
                <a:latin typeface="Open sans"/>
              </a:rPr>
              <a:t>.</a:t>
            </a:r>
            <a:endParaRPr lang="ar-SA" sz="3200" dirty="0">
              <a:solidFill>
                <a:srgbClr val="C00000"/>
              </a:solidFill>
            </a:endParaRPr>
          </a:p>
        </p:txBody>
      </p:sp>
      <p:sp>
        <p:nvSpPr>
          <p:cNvPr id="3" name="Content Placeholder 2"/>
          <p:cNvSpPr>
            <a:spLocks noGrp="1"/>
          </p:cNvSpPr>
          <p:nvPr>
            <p:ph idx="1"/>
          </p:nvPr>
        </p:nvSpPr>
        <p:spPr>
          <a:xfrm>
            <a:off x="628650" y="1825625"/>
            <a:ext cx="8210550" cy="4351338"/>
          </a:xfrm>
        </p:spPr>
        <p:txBody>
          <a:bodyPr/>
          <a:lstStyle/>
          <a:p>
            <a:endParaRPr lang="ar-SA" dirty="0"/>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6" name="Picture 4" descr="http://i.livescience.com/images/i/000/024/099/original/flexible-battery-02.jpg?13281112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38" y="1900495"/>
            <a:ext cx="8296373" cy="480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40646"/>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Smart Cloth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377416"/>
            <a:ext cx="8001000" cy="74834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377416"/>
            <a:ext cx="7886700" cy="1325563"/>
          </a:xfrm>
        </p:spPr>
        <p:txBody>
          <a:bodyPr>
            <a:normAutofit/>
          </a:bodyPr>
          <a:lstStyle/>
          <a:p>
            <a:pPr rtl="0"/>
            <a:r>
              <a:rPr lang="en-US" sz="3600" dirty="0">
                <a:solidFill>
                  <a:srgbClr val="C00000"/>
                </a:solidFill>
              </a:rPr>
              <a:t>'Smart Clothing' Could Become New Wearable </a:t>
            </a:r>
            <a:r>
              <a:rPr lang="en-US" sz="3600" dirty="0" smtClean="0">
                <a:solidFill>
                  <a:srgbClr val="C00000"/>
                </a:solidFill>
              </a:rPr>
              <a:t>Gadgets</a:t>
            </a:r>
            <a:endParaRPr lang="ar-SA" sz="3600" dirty="0">
              <a:solidFill>
                <a:srgbClr val="C00000"/>
              </a:solidFill>
            </a:endParaRPr>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spTree>
    <p:extLst>
      <p:ext uri="{BB962C8B-B14F-4D97-AF65-F5344CB8AC3E}">
        <p14:creationId xmlns:p14="http://schemas.microsoft.com/office/powerpoint/2010/main" val="849674228"/>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7"/>
          <p:cNvSpPr txBox="1">
            <a:spLocks noChangeArrowheads="1"/>
          </p:cNvSpPr>
          <p:nvPr/>
        </p:nvSpPr>
        <p:spPr bwMode="auto">
          <a:xfrm>
            <a:off x="437356" y="232333"/>
            <a:ext cx="6048375" cy="707886"/>
          </a:xfrm>
          <a:prstGeom prst="rect">
            <a:avLst/>
          </a:prstGeom>
          <a:noFill/>
          <a:ln w="9525">
            <a:noFill/>
            <a:miter lim="800000"/>
            <a:headEnd/>
            <a:tailEnd/>
          </a:ln>
        </p:spPr>
        <p:txBody>
          <a:bodyPr>
            <a:spAutoFit/>
          </a:bodyPr>
          <a:lstStyle/>
          <a:p>
            <a:pPr>
              <a:spcBef>
                <a:spcPct val="50000"/>
              </a:spcBef>
            </a:pPr>
            <a:r>
              <a:rPr lang="en-US" sz="4000" b="1" dirty="0">
                <a:solidFill>
                  <a:srgbClr val="FF0000"/>
                </a:solidFill>
              </a:rPr>
              <a:t>Wearable Biosensors</a:t>
            </a:r>
          </a:p>
        </p:txBody>
      </p:sp>
      <p:graphicFrame>
        <p:nvGraphicFramePr>
          <p:cNvPr id="3074" name="Object 8"/>
          <p:cNvGraphicFramePr>
            <a:graphicFrameLocks noChangeAspect="1"/>
          </p:cNvGraphicFramePr>
          <p:nvPr>
            <p:extLst>
              <p:ext uri="{D42A27DB-BD31-4B8C-83A1-F6EECF244321}">
                <p14:modId xmlns:p14="http://schemas.microsoft.com/office/powerpoint/2010/main" val="782603571"/>
              </p:ext>
            </p:extLst>
          </p:nvPr>
        </p:nvGraphicFramePr>
        <p:xfrm>
          <a:off x="381000" y="981635"/>
          <a:ext cx="3657600" cy="3909765"/>
        </p:xfrm>
        <a:graphic>
          <a:graphicData uri="http://schemas.openxmlformats.org/presentationml/2006/ole">
            <mc:AlternateContent xmlns:mc="http://schemas.openxmlformats.org/markup-compatibility/2006">
              <mc:Choice xmlns:v="urn:schemas-microsoft-com:vml" Requires="v">
                <p:oleObj spid="_x0000_s1076" name="Bitmap Image" r:id="rId3" imgW="1257476" imgH="1238423" progId="PBrush">
                  <p:embed/>
                </p:oleObj>
              </mc:Choice>
              <mc:Fallback>
                <p:oleObj name="Bitmap Image" r:id="rId3" imgW="1257476" imgH="1238423" progId="PBrush">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81635"/>
                        <a:ext cx="3657600" cy="3909765"/>
                      </a:xfrm>
                      <a:prstGeom prst="rect">
                        <a:avLst/>
                      </a:prstGeom>
                      <a:noFill/>
                      <a:ln>
                        <a:noFill/>
                      </a:ln>
                      <a:effectLst/>
                      <a:extLst/>
                    </p:spPr>
                  </p:pic>
                </p:oleObj>
              </mc:Fallback>
            </mc:AlternateContent>
          </a:graphicData>
        </a:graphic>
      </p:graphicFrame>
      <p:graphicFrame>
        <p:nvGraphicFramePr>
          <p:cNvPr id="3075" name="Object 9"/>
          <p:cNvGraphicFramePr>
            <a:graphicFrameLocks noChangeAspect="1"/>
          </p:cNvGraphicFramePr>
          <p:nvPr>
            <p:extLst>
              <p:ext uri="{D42A27DB-BD31-4B8C-83A1-F6EECF244321}">
                <p14:modId xmlns:p14="http://schemas.microsoft.com/office/powerpoint/2010/main" val="2624778324"/>
              </p:ext>
            </p:extLst>
          </p:nvPr>
        </p:nvGraphicFramePr>
        <p:xfrm>
          <a:off x="4504577" y="2639937"/>
          <a:ext cx="3883774" cy="4218064"/>
        </p:xfrm>
        <a:graphic>
          <a:graphicData uri="http://schemas.openxmlformats.org/presentationml/2006/ole">
            <mc:AlternateContent xmlns:mc="http://schemas.openxmlformats.org/markup-compatibility/2006">
              <mc:Choice xmlns:v="urn:schemas-microsoft-com:vml" Requires="v">
                <p:oleObj spid="_x0000_s1077" name="Bitmap Image" r:id="rId5" imgW="1276190" imgH="1228571" progId="PBrush">
                  <p:embed/>
                </p:oleObj>
              </mc:Choice>
              <mc:Fallback>
                <p:oleObj name="Bitmap Image" r:id="rId5" imgW="1276190" imgH="1228571" progId="PBrush">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4577" y="2639937"/>
                        <a:ext cx="3883774" cy="4218064"/>
                      </a:xfrm>
                      <a:prstGeom prst="rect">
                        <a:avLst/>
                      </a:prstGeom>
                      <a:noFill/>
                      <a:ln>
                        <a:noFill/>
                      </a:ln>
                      <a:effectLst/>
                      <a:extLst/>
                    </p:spPr>
                  </p:pic>
                </p:oleObj>
              </mc:Fallback>
            </mc:AlternateContent>
          </a:graphicData>
        </a:graphic>
      </p:graphicFrame>
      <p:sp>
        <p:nvSpPr>
          <p:cNvPr id="3077" name="Text Box 10"/>
          <p:cNvSpPr txBox="1">
            <a:spLocks noChangeArrowheads="1"/>
          </p:cNvSpPr>
          <p:nvPr/>
        </p:nvSpPr>
        <p:spPr bwMode="auto">
          <a:xfrm>
            <a:off x="4074459" y="1405811"/>
            <a:ext cx="2901951" cy="584775"/>
          </a:xfrm>
          <a:prstGeom prst="rect">
            <a:avLst/>
          </a:prstGeom>
          <a:noFill/>
          <a:ln w="9525">
            <a:noFill/>
            <a:miter lim="800000"/>
            <a:headEnd/>
            <a:tailEnd/>
          </a:ln>
        </p:spPr>
        <p:txBody>
          <a:bodyPr wrap="square">
            <a:spAutoFit/>
          </a:bodyPr>
          <a:lstStyle/>
          <a:p>
            <a:pPr>
              <a:spcBef>
                <a:spcPct val="50000"/>
              </a:spcBef>
            </a:pPr>
            <a:r>
              <a:rPr lang="en-US" sz="3200" b="1" dirty="0"/>
              <a:t>Ring Sensor</a:t>
            </a:r>
          </a:p>
        </p:txBody>
      </p:sp>
      <p:sp>
        <p:nvSpPr>
          <p:cNvPr id="3078" name="Text Box 11"/>
          <p:cNvSpPr txBox="1">
            <a:spLocks noChangeArrowheads="1"/>
          </p:cNvSpPr>
          <p:nvPr/>
        </p:nvSpPr>
        <p:spPr bwMode="auto">
          <a:xfrm>
            <a:off x="2057400" y="5331488"/>
            <a:ext cx="2808288" cy="584775"/>
          </a:xfrm>
          <a:prstGeom prst="rect">
            <a:avLst/>
          </a:prstGeom>
          <a:noFill/>
          <a:ln w="9525">
            <a:noFill/>
            <a:miter lim="800000"/>
            <a:headEnd/>
            <a:tailEnd/>
          </a:ln>
        </p:spPr>
        <p:txBody>
          <a:bodyPr>
            <a:spAutoFit/>
          </a:bodyPr>
          <a:lstStyle/>
          <a:p>
            <a:pPr>
              <a:spcBef>
                <a:spcPct val="50000"/>
              </a:spcBef>
            </a:pPr>
            <a:r>
              <a:rPr lang="en-US" sz="3200" b="1" dirty="0" smtClean="0"/>
              <a:t>Smart Shirt</a:t>
            </a:r>
            <a:endParaRPr lang="en-US" sz="3200" b="1" dirty="0"/>
          </a:p>
        </p:txBody>
      </p:sp>
      <p:sp>
        <p:nvSpPr>
          <p:cNvPr id="7" name="Date Placeholder 6"/>
          <p:cNvSpPr>
            <a:spLocks noGrp="1"/>
          </p:cNvSpPr>
          <p:nvPr>
            <p:ph type="dt" sz="half" idx="10"/>
          </p:nvPr>
        </p:nvSpPr>
        <p:spPr/>
        <p:txBody>
          <a:bodyPr/>
          <a:lstStyle/>
          <a:p>
            <a:fld id="{9FD67541-4995-44A5-9934-084AC0BC5025}"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382000" cy="1325563"/>
          </a:xfrm>
        </p:spPr>
        <p:txBody>
          <a:bodyPr>
            <a:noAutofit/>
          </a:bodyPr>
          <a:lstStyle/>
          <a:p>
            <a:r>
              <a:rPr lang="en-US" sz="3200" dirty="0">
                <a:solidFill>
                  <a:srgbClr val="C00000"/>
                </a:solidFill>
              </a:rPr>
              <a:t>Smart' Helmet </a:t>
            </a:r>
            <a:r>
              <a:rPr lang="en-US" sz="3200" dirty="0" smtClean="0">
                <a:solidFill>
                  <a:srgbClr val="C00000"/>
                </a:solidFill>
              </a:rPr>
              <a:t>Wins </a:t>
            </a:r>
            <a:r>
              <a:rPr lang="en-US" sz="3200" dirty="0">
                <a:solidFill>
                  <a:srgbClr val="C00000"/>
                </a:solidFill>
              </a:rPr>
              <a:t>Wearable Tech Award at SXSW </a:t>
            </a:r>
            <a:r>
              <a:rPr lang="en-US" sz="3200" dirty="0" smtClean="0">
                <a:solidFill>
                  <a:srgbClr val="C00000"/>
                </a:solidFill>
              </a:rPr>
              <a:t>2014.</a:t>
            </a:r>
            <a:br>
              <a:rPr lang="en-US" sz="3200" dirty="0" smtClean="0">
                <a:solidFill>
                  <a:srgbClr val="C00000"/>
                </a:solidFill>
              </a:rPr>
            </a:br>
            <a:r>
              <a:rPr lang="en-US" sz="3200" dirty="0" smtClean="0">
                <a:solidFill>
                  <a:srgbClr val="000000"/>
                </a:solidFill>
              </a:rPr>
              <a:t>The </a:t>
            </a:r>
            <a:r>
              <a:rPr lang="en-US" sz="3200" dirty="0">
                <a:solidFill>
                  <a:srgbClr val="000000"/>
                </a:solidFill>
              </a:rPr>
              <a:t>helmet has a 180-degree rear-view camera that projects images to a transparent headset display, so the driver's eyes can see around them in every direction, while never having to leave the road ahead.</a:t>
            </a:r>
            <a:endParaRPr lang="ar-SA" sz="3200" dirty="0">
              <a:solidFill>
                <a:srgbClr val="000000"/>
              </a:solidFill>
            </a:endParaRPr>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73730" name="Picture 2" descr="The Skully Helm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521076"/>
            <a:ext cx="8153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224707"/>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800" dirty="0">
                <a:solidFill>
                  <a:srgbClr val="C00000"/>
                </a:solidFill>
              </a:rPr>
              <a:t>Wearable Electronics </a:t>
            </a:r>
            <a:r>
              <a:rPr lang="en-US" sz="2800" dirty="0"/>
              <a:t>Pave Way for Smart Surgeon </a:t>
            </a:r>
            <a:r>
              <a:rPr lang="en-US" sz="2800" dirty="0" smtClean="0"/>
              <a:t>Gloves, </a:t>
            </a:r>
            <a:r>
              <a:rPr lang="en-US" sz="2800" dirty="0"/>
              <a:t>Stretchy electronics can fit fingers or other parts of the human body for medical or athletic applications.</a:t>
            </a:r>
            <a:br>
              <a:rPr lang="en-US" sz="2800" dirty="0"/>
            </a:br>
            <a:endParaRPr lang="ar-SA" sz="2800" dirty="0"/>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8" name="Content Placeholder 7"/>
          <p:cNvPicPr>
            <a:picLocks noGrp="1" noChangeAspect="1"/>
          </p:cNvPicPr>
          <p:nvPr>
            <p:ph idx="1"/>
          </p:nvPr>
        </p:nvPicPr>
        <p:blipFill>
          <a:blip r:embed="rId2"/>
          <a:stretch>
            <a:fillRect/>
          </a:stretch>
        </p:blipFill>
        <p:spPr>
          <a:xfrm>
            <a:off x="628650" y="1706109"/>
            <a:ext cx="7886700" cy="5030115"/>
          </a:xfrm>
          <a:prstGeom prst="rect">
            <a:avLst/>
          </a:prstGeom>
        </p:spPr>
      </p:pic>
    </p:spTree>
    <p:extLst>
      <p:ext uri="{BB962C8B-B14F-4D97-AF65-F5344CB8AC3E}">
        <p14:creationId xmlns:p14="http://schemas.microsoft.com/office/powerpoint/2010/main" val="2448189872"/>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320674"/>
            <a:ext cx="8210550" cy="1325563"/>
          </a:xfrm>
        </p:spPr>
        <p:txBody>
          <a:bodyPr>
            <a:normAutofit/>
          </a:bodyPr>
          <a:lstStyle/>
          <a:p>
            <a:r>
              <a:rPr lang="en-US" sz="3600" dirty="0" smtClean="0"/>
              <a:t>This month, Fit bit released 3 smart watches to read heart beat..</a:t>
            </a:r>
            <a:endParaRPr lang="ar-SA" sz="3600" dirty="0"/>
          </a:p>
        </p:txBody>
      </p:sp>
      <p:sp>
        <p:nvSpPr>
          <p:cNvPr id="3" name="Content Placeholder 2"/>
          <p:cNvSpPr>
            <a:spLocks noGrp="1"/>
          </p:cNvSpPr>
          <p:nvPr>
            <p:ph idx="1"/>
          </p:nvPr>
        </p:nvSpPr>
        <p:spPr/>
        <p:txBody>
          <a:bodyPr/>
          <a:lstStyle/>
          <a:p>
            <a:endParaRPr lang="ar-SA" dirty="0"/>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5" name="Picture 4"/>
          <p:cNvPicPr>
            <a:picLocks noChangeAspect="1"/>
          </p:cNvPicPr>
          <p:nvPr/>
        </p:nvPicPr>
        <p:blipFill>
          <a:blip r:embed="rId2"/>
          <a:stretch>
            <a:fillRect/>
          </a:stretch>
        </p:blipFill>
        <p:spPr>
          <a:xfrm>
            <a:off x="304800" y="1502653"/>
            <a:ext cx="8210550" cy="5218823"/>
          </a:xfrm>
          <a:prstGeom prst="rect">
            <a:avLst/>
          </a:prstGeom>
        </p:spPr>
      </p:pic>
    </p:spTree>
    <p:extLst>
      <p:ext uri="{BB962C8B-B14F-4D97-AF65-F5344CB8AC3E}">
        <p14:creationId xmlns:p14="http://schemas.microsoft.com/office/powerpoint/2010/main" val="494396259"/>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6"/>
            <a:ext cx="8134350" cy="1325563"/>
          </a:xfrm>
        </p:spPr>
        <p:txBody>
          <a:bodyPr>
            <a:normAutofit/>
          </a:bodyPr>
          <a:lstStyle/>
          <a:p>
            <a:r>
              <a:rPr lang="en-US" sz="4000" dirty="0" smtClean="0">
                <a:solidFill>
                  <a:srgbClr val="FF0000"/>
                </a:solidFill>
              </a:rPr>
              <a:t>Adidas Fit Smart: releases Fitness Tracker… </a:t>
            </a:r>
            <a:endParaRPr lang="ar-SA" sz="4000" dirty="0">
              <a:solidFill>
                <a:srgbClr val="FF0000"/>
              </a:solidFill>
            </a:endParaRPr>
          </a:p>
        </p:txBody>
      </p:sp>
      <p:pic>
        <p:nvPicPr>
          <p:cNvPr id="5" name="Content Placeholder 4"/>
          <p:cNvPicPr>
            <a:picLocks noGrp="1" noChangeAspect="1"/>
          </p:cNvPicPr>
          <p:nvPr>
            <p:ph idx="1"/>
          </p:nvPr>
        </p:nvPicPr>
        <p:blipFill>
          <a:blip r:embed="rId2"/>
          <a:stretch>
            <a:fillRect/>
          </a:stretch>
        </p:blipFill>
        <p:spPr>
          <a:xfrm>
            <a:off x="1447800" y="1561942"/>
            <a:ext cx="6553200" cy="4892676"/>
          </a:xfrm>
          <a:prstGeom prst="rect">
            <a:avLst/>
          </a:prstGeom>
        </p:spPr>
      </p:pic>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spTree>
    <p:extLst>
      <p:ext uri="{BB962C8B-B14F-4D97-AF65-F5344CB8AC3E}">
        <p14:creationId xmlns:p14="http://schemas.microsoft.com/office/powerpoint/2010/main" val="3182600836"/>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610600" cy="6188076"/>
          </a:xfrm>
        </p:spPr>
        <p:txBody>
          <a:bodyPr>
            <a:normAutofit fontScale="92500"/>
          </a:bodyPr>
          <a:lstStyle/>
          <a:p>
            <a:pPr marL="403225" indent="-403225" algn="l" rtl="0">
              <a:lnSpc>
                <a:spcPct val="160000"/>
              </a:lnSpc>
              <a:buClrTx/>
              <a:buFont typeface="Wingdings" pitchFamily="2" charset="2"/>
              <a:buChar char="v"/>
            </a:pPr>
            <a:r>
              <a:rPr lang="en-US" dirty="0" smtClean="0">
                <a:solidFill>
                  <a:srgbClr val="C00000"/>
                </a:solidFill>
                <a:effectLst>
                  <a:outerShdw blurRad="38100" dist="38100" dir="2700000" algn="tl">
                    <a:srgbClr val="000000">
                      <a:alpha val="43137"/>
                    </a:srgbClr>
                  </a:outerShdw>
                </a:effectLst>
                <a:latin typeface="+mn-lt"/>
                <a:ea typeface="+mn-ea"/>
                <a:cs typeface="+mn-cs"/>
              </a:rPr>
              <a:t>Implantable biosensors that track blood glucose levels and deliver insulin. </a:t>
            </a:r>
          </a:p>
          <a:p>
            <a:pPr marL="403225" indent="-403225" algn="l" rtl="0">
              <a:lnSpc>
                <a:spcPct val="160000"/>
              </a:lnSpc>
              <a:buClrTx/>
              <a:buFont typeface="Wingdings" pitchFamily="2" charset="2"/>
              <a:buChar char="v"/>
            </a:pPr>
            <a:r>
              <a:rPr lang="en-US" dirty="0" smtClean="0">
                <a:solidFill>
                  <a:schemeClr val="tx1"/>
                </a:solidFill>
                <a:effectLst>
                  <a:outerShdw blurRad="38100" dist="38100" dir="2700000" algn="tl">
                    <a:srgbClr val="000000">
                      <a:alpha val="43137"/>
                    </a:srgbClr>
                  </a:outerShdw>
                </a:effectLst>
                <a:latin typeface="+mn-lt"/>
                <a:ea typeface="+mn-ea"/>
                <a:cs typeface="+mn-cs"/>
              </a:rPr>
              <a:t>Microchips is testing a chip implant that offers long-term, time-controlled drug delivery. </a:t>
            </a:r>
          </a:p>
          <a:p>
            <a:pPr marL="403225" indent="-403225" algn="l" rtl="0">
              <a:lnSpc>
                <a:spcPct val="160000"/>
              </a:lnSpc>
              <a:buClrTx/>
              <a:buFont typeface="Wingdings" pitchFamily="2" charset="2"/>
              <a:buChar char="v"/>
            </a:pPr>
            <a:r>
              <a:rPr lang="en-US" dirty="0" smtClean="0">
                <a:solidFill>
                  <a:srgbClr val="C00000"/>
                </a:solidFill>
                <a:effectLst>
                  <a:outerShdw blurRad="38100" dist="38100" dir="2700000" algn="tl">
                    <a:srgbClr val="000000">
                      <a:alpha val="43137"/>
                    </a:srgbClr>
                  </a:outerShdw>
                </a:effectLst>
                <a:latin typeface="+mn-lt"/>
                <a:ea typeface="+mn-ea"/>
                <a:cs typeface="+mn-cs"/>
              </a:rPr>
              <a:t>Technology expects usage of </a:t>
            </a:r>
            <a:r>
              <a:rPr lang="en-US" dirty="0" smtClean="0">
                <a:effectLst>
                  <a:outerShdw blurRad="38100" dist="38100" dir="2700000" algn="tl">
                    <a:srgbClr val="000000">
                      <a:alpha val="43137"/>
                    </a:srgbClr>
                  </a:outerShdw>
                </a:effectLst>
                <a:latin typeface="+mn-lt"/>
                <a:ea typeface="+mn-ea"/>
                <a:cs typeface="+mn-cs"/>
              </a:rPr>
              <a:t>in-the-flesh physicians </a:t>
            </a:r>
            <a:r>
              <a:rPr lang="en-US" dirty="0" smtClean="0">
                <a:solidFill>
                  <a:srgbClr val="C00000"/>
                </a:solidFill>
                <a:effectLst>
                  <a:outerShdw blurRad="38100" dist="38100" dir="2700000" algn="tl">
                    <a:srgbClr val="000000">
                      <a:alpha val="43137"/>
                    </a:srgbClr>
                  </a:outerShdw>
                </a:effectLst>
                <a:latin typeface="+mn-lt"/>
                <a:ea typeface="+mn-ea"/>
                <a:cs typeface="+mn-cs"/>
              </a:rPr>
              <a:t>within ten years.</a:t>
            </a:r>
          </a:p>
          <a:p>
            <a:pPr marL="403225" indent="-403225" algn="l" rtl="0">
              <a:lnSpc>
                <a:spcPct val="160000"/>
              </a:lnSpc>
              <a:buClrTx/>
              <a:buFont typeface="Wingdings" pitchFamily="2" charset="2"/>
              <a:buChar char="v"/>
            </a:pPr>
            <a:r>
              <a:rPr lang="en-US" dirty="0" smtClean="0">
                <a:effectLst>
                  <a:outerShdw blurRad="38100" dist="38100" dir="2700000" algn="tl">
                    <a:srgbClr val="000000">
                      <a:alpha val="43137"/>
                    </a:srgbClr>
                  </a:outerShdw>
                </a:effectLst>
              </a:rPr>
              <a:t>Wirelessly controlled biosensor that detects and treats an acute condition, and then a biosensor that will approximate an artificial organ</a:t>
            </a:r>
          </a:p>
          <a:p>
            <a:pPr algn="l" rtl="0">
              <a:lnSpc>
                <a:spcPct val="160000"/>
              </a:lnSpc>
              <a:buClrTx/>
              <a:buFont typeface="Wingdings" pitchFamily="2" charset="2"/>
              <a:buChar char="v"/>
            </a:pPr>
            <a:endParaRPr lang="en-US" dirty="0" smtClean="0">
              <a:solidFill>
                <a:schemeClr val="tx1"/>
              </a:solidFill>
              <a:latin typeface="+mn-lt"/>
              <a:ea typeface="+mn-ea"/>
              <a:cs typeface="+mn-cs"/>
            </a:endParaRPr>
          </a:p>
          <a:p>
            <a:pPr>
              <a:buClrTx/>
              <a:buFont typeface="Wingdings" pitchFamily="2" charset="2"/>
              <a:buChar char="v"/>
            </a:pPr>
            <a:endParaRPr lang="en-IN" dirty="0"/>
          </a:p>
        </p:txBody>
      </p:sp>
      <p:sp>
        <p:nvSpPr>
          <p:cNvPr id="5" name="Date Placeholder 4"/>
          <p:cNvSpPr>
            <a:spLocks noGrp="1"/>
          </p:cNvSpPr>
          <p:nvPr>
            <p:ph type="dt" sz="half" idx="10"/>
          </p:nvPr>
        </p:nvSpPr>
        <p:spPr/>
        <p:txBody>
          <a:bodyPr/>
          <a:lstStyle/>
          <a:p>
            <a:fld id="{25FB3DFF-D05F-444A-ABDB-D9A5F0A209EC}"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9276"/>
            <a:ext cx="8534400" cy="6172200"/>
          </a:xfrm>
        </p:spPr>
        <p:txBody>
          <a:bodyPr>
            <a:normAutofit fontScale="92500" lnSpcReduction="20000"/>
          </a:bodyPr>
          <a:lstStyle/>
          <a:p>
            <a:pPr algn="l" rtl="0">
              <a:lnSpc>
                <a:spcPct val="160000"/>
              </a:lnSpc>
              <a:buClrTx/>
              <a:buFont typeface="Wingdings" pitchFamily="2" charset="2"/>
              <a:buChar char="v"/>
            </a:pPr>
            <a:r>
              <a:rPr lang="en-US" dirty="0" smtClean="0">
                <a:solidFill>
                  <a:schemeClr val="tx1"/>
                </a:solidFill>
                <a:latin typeface="+mn-lt"/>
                <a:ea typeface="+mn-ea"/>
                <a:cs typeface="+mn-cs"/>
              </a:rPr>
              <a:t>Presently, biosensors in </a:t>
            </a:r>
            <a:r>
              <a:rPr lang="en-US" dirty="0" smtClean="0">
                <a:solidFill>
                  <a:srgbClr val="C00000"/>
                </a:solidFill>
                <a:latin typeface="+mn-lt"/>
                <a:ea typeface="+mn-ea"/>
                <a:cs typeface="+mn-cs"/>
              </a:rPr>
              <a:t>ENVIRONMENTAL MONITORING </a:t>
            </a:r>
            <a:r>
              <a:rPr lang="en-US" dirty="0" smtClean="0">
                <a:solidFill>
                  <a:schemeClr val="tx1"/>
                </a:solidFill>
                <a:latin typeface="+mn-lt"/>
                <a:ea typeface="+mn-ea"/>
                <a:cs typeface="+mn-cs"/>
              </a:rPr>
              <a:t>stations nationwide can detect compounds like anthrax—but detection can take 12 to 24 hours. The best ones on the market take 20 minutes</a:t>
            </a:r>
          </a:p>
          <a:p>
            <a:pPr algn="l" rtl="0">
              <a:lnSpc>
                <a:spcPct val="160000"/>
              </a:lnSpc>
              <a:buClrTx/>
              <a:buFont typeface="Wingdings" pitchFamily="2" charset="2"/>
              <a:buChar char="v"/>
            </a:pPr>
            <a:r>
              <a:rPr lang="en-US" dirty="0" smtClean="0">
                <a:solidFill>
                  <a:srgbClr val="C00000"/>
                </a:solidFill>
                <a:latin typeface="+mn-lt"/>
                <a:ea typeface="+mn-ea"/>
                <a:cs typeface="+mn-cs"/>
              </a:rPr>
              <a:t>Sandia National Lab. developed a system that detects BIO TOXINS in 5 minutes. </a:t>
            </a:r>
          </a:p>
          <a:p>
            <a:pPr algn="l" rtl="0">
              <a:lnSpc>
                <a:spcPct val="160000"/>
              </a:lnSpc>
              <a:buClrTx/>
              <a:buFont typeface="Wingdings" pitchFamily="2" charset="2"/>
              <a:buChar char="v"/>
            </a:pPr>
            <a:r>
              <a:rPr lang="en-US" dirty="0" smtClean="0"/>
              <a:t>Integrate both gas and liquid-based into one handheld device could be incorporated into </a:t>
            </a:r>
            <a:r>
              <a:rPr lang="en-US" dirty="0" smtClean="0">
                <a:solidFill>
                  <a:srgbClr val="C00000"/>
                </a:solidFill>
              </a:rPr>
              <a:t>MILITARY UNIFORMS</a:t>
            </a:r>
            <a:r>
              <a:rPr lang="en-US" dirty="0" smtClean="0"/>
              <a:t> and eventually into houses as the </a:t>
            </a:r>
            <a:r>
              <a:rPr lang="en-US" dirty="0" smtClean="0">
                <a:solidFill>
                  <a:srgbClr val="C00000"/>
                </a:solidFill>
              </a:rPr>
              <a:t>BIOWAR FARE </a:t>
            </a:r>
            <a:r>
              <a:rPr lang="en-US" dirty="0" smtClean="0"/>
              <a:t>equivalent of a smoke detector.</a:t>
            </a:r>
          </a:p>
          <a:p>
            <a:pPr algn="l" rtl="0">
              <a:lnSpc>
                <a:spcPct val="160000"/>
              </a:lnSpc>
              <a:buClrTx/>
              <a:buFont typeface="Wingdings" pitchFamily="2" charset="2"/>
              <a:buChar char="v"/>
            </a:pPr>
            <a:endParaRPr lang="en-US" dirty="0" smtClean="0"/>
          </a:p>
          <a:p>
            <a:pPr algn="l" rtl="0">
              <a:lnSpc>
                <a:spcPct val="160000"/>
              </a:lnSpc>
              <a:buClrTx/>
              <a:buNone/>
            </a:pPr>
            <a:endParaRPr lang="en-US" dirty="0" smtClean="0">
              <a:solidFill>
                <a:schemeClr val="tx1"/>
              </a:solidFill>
              <a:latin typeface="+mn-lt"/>
              <a:ea typeface="+mn-ea"/>
              <a:cs typeface="+mn-cs"/>
            </a:endParaRPr>
          </a:p>
          <a:p>
            <a:pPr>
              <a:buClrTx/>
              <a:buFont typeface="Wingdings" pitchFamily="2" charset="2"/>
              <a:buChar char="v"/>
            </a:pPr>
            <a:endParaRPr lang="en-US" dirty="0" smtClean="0">
              <a:solidFill>
                <a:schemeClr val="tx1"/>
              </a:solidFill>
              <a:latin typeface="+mn-lt"/>
              <a:ea typeface="+mn-ea"/>
              <a:cs typeface="+mn-cs"/>
            </a:endParaRPr>
          </a:p>
          <a:p>
            <a:pPr>
              <a:buClrTx/>
              <a:buFont typeface="Wingdings" pitchFamily="2" charset="2"/>
              <a:buChar char="v"/>
            </a:pPr>
            <a:endParaRPr lang="en-IN" dirty="0" smtClean="0">
              <a:solidFill>
                <a:schemeClr val="tx1"/>
              </a:solidFill>
              <a:latin typeface="+mn-lt"/>
              <a:ea typeface="+mn-ea"/>
              <a:cs typeface="+mn-cs"/>
            </a:endParaRPr>
          </a:p>
          <a:p>
            <a:endParaRPr lang="en-IN" dirty="0" smtClean="0"/>
          </a:p>
          <a:p>
            <a:endParaRPr lang="en-IN" dirty="0"/>
          </a:p>
        </p:txBody>
      </p:sp>
      <p:sp>
        <p:nvSpPr>
          <p:cNvPr id="4" name="Date Placeholder 3"/>
          <p:cNvSpPr>
            <a:spLocks noGrp="1"/>
          </p:cNvSpPr>
          <p:nvPr>
            <p:ph type="dt" sz="half" idx="10"/>
          </p:nvPr>
        </p:nvSpPr>
        <p:spPr/>
        <p:txBody>
          <a:bodyPr/>
          <a:lstStyle/>
          <a:p>
            <a:pPr>
              <a:defRPr/>
            </a:pPr>
            <a:fld id="{C848E430-EDCB-4FCC-9719-EF0D74C2A9EA}"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2428868"/>
            <a:ext cx="7994675" cy="1071570"/>
          </a:xfrm>
        </p:spPr>
        <p:txBody>
          <a:bodyPr>
            <a:normAutofit fontScale="90000"/>
          </a:bodyPr>
          <a:lstStyle/>
          <a:p>
            <a:pPr>
              <a:lnSpc>
                <a:spcPct val="200000"/>
              </a:lnSpc>
            </a:pPr>
            <a:r>
              <a:rPr lang="en-US" sz="3600" b="1" dirty="0" smtClean="0">
                <a:solidFill>
                  <a:srgbClr val="000000"/>
                </a:solidFill>
                <a:effectLst>
                  <a:outerShdw blurRad="38100" dist="38100" dir="2700000" algn="tl">
                    <a:srgbClr val="000000">
                      <a:alpha val="43137"/>
                    </a:srgbClr>
                  </a:outerShdw>
                </a:effectLst>
              </a:rPr>
              <a:t>CURRENT TRENDS IN SCIENCE AND TECHNOLOGY</a:t>
            </a:r>
            <a:endParaRPr lang="en-IN" sz="3600" b="1" dirty="0">
              <a:solidFill>
                <a:srgbClr val="000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a:xfrm>
            <a:off x="685800" y="6248400"/>
            <a:ext cx="1905000" cy="457200"/>
          </a:xfrm>
          <a:prstGeom prst="rect">
            <a:avLst/>
          </a:prstGeom>
        </p:spPr>
        <p:txBody>
          <a:bodyPr/>
          <a:lstStyle/>
          <a:p>
            <a:pPr>
              <a:defRPr/>
            </a:pPr>
            <a:fld id="{4190979D-0EF9-44BA-B19A-AAFE8A6F29F0}"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501090" cy="4114800"/>
          </a:xfrm>
        </p:spPr>
        <p:txBody>
          <a:bodyPr/>
          <a:lstStyle/>
          <a:p>
            <a:pPr algn="l" rtl="0">
              <a:lnSpc>
                <a:spcPct val="150000"/>
              </a:lnSpc>
            </a:pPr>
            <a:r>
              <a:rPr lang="en-US" dirty="0" smtClean="0">
                <a:solidFill>
                  <a:schemeClr val="tx1"/>
                </a:solidFill>
                <a:latin typeface="+mn-lt"/>
                <a:ea typeface="+mn-ea"/>
                <a:cs typeface="+mn-cs"/>
              </a:rPr>
              <a:t>Biosensors monitor air quality and emissions at chemical refineries and quality control at food-processing plants.</a:t>
            </a:r>
          </a:p>
          <a:p>
            <a:pPr algn="l" rtl="0">
              <a:lnSpc>
                <a:spcPct val="150000"/>
              </a:lnSpc>
            </a:pPr>
            <a:r>
              <a:rPr lang="en-US" dirty="0" smtClean="0">
                <a:solidFill>
                  <a:srgbClr val="C00000"/>
                </a:solidFill>
                <a:latin typeface="+mn-lt"/>
                <a:ea typeface="+mn-ea"/>
                <a:cs typeface="+mn-cs"/>
              </a:rPr>
              <a:t>If funding isn't diverted to military applications, within five to ten years biosensors could be used in food lines to test every product</a:t>
            </a:r>
            <a:r>
              <a:rPr lang="en-US" dirty="0" smtClean="0">
                <a:solidFill>
                  <a:schemeClr val="tx1"/>
                </a:solidFill>
                <a:latin typeface="+mn-lt"/>
                <a:ea typeface="+mn-ea"/>
                <a:cs typeface="+mn-cs"/>
              </a:rPr>
              <a:t>.</a:t>
            </a:r>
            <a:endParaRPr lang="en-IN" dirty="0"/>
          </a:p>
        </p:txBody>
      </p:sp>
      <p:sp>
        <p:nvSpPr>
          <p:cNvPr id="4" name="Date Placeholder 3"/>
          <p:cNvSpPr>
            <a:spLocks noGrp="1"/>
          </p:cNvSpPr>
          <p:nvPr>
            <p:ph type="dt" sz="half" idx="10"/>
          </p:nvPr>
        </p:nvSpPr>
        <p:spPr/>
        <p:txBody>
          <a:bodyPr/>
          <a:lstStyle/>
          <a:p>
            <a:pPr>
              <a:defRPr/>
            </a:pPr>
            <a:fld id="{64A2DF6B-CD40-4DFF-8629-745AA225B329}"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42917"/>
            <a:ext cx="7929536" cy="5713433"/>
          </a:xfrm>
        </p:spPr>
        <p:txBody>
          <a:bodyPr>
            <a:normAutofit/>
          </a:bodyPr>
          <a:lstStyle/>
          <a:p>
            <a:pPr algn="l" rtl="0">
              <a:lnSpc>
                <a:spcPct val="150000"/>
              </a:lnSpc>
            </a:pPr>
            <a:r>
              <a:rPr lang="en-US" dirty="0" err="1" smtClean="0">
                <a:solidFill>
                  <a:srgbClr val="C00000"/>
                </a:solidFill>
                <a:latin typeface="+mn-lt"/>
                <a:ea typeface="+mn-ea"/>
                <a:cs typeface="+mn-cs"/>
              </a:rPr>
              <a:t>MicroChips'</a:t>
            </a:r>
            <a:r>
              <a:rPr lang="en-US" dirty="0" smtClean="0">
                <a:solidFill>
                  <a:srgbClr val="C00000"/>
                </a:solidFill>
                <a:latin typeface="+mn-lt"/>
                <a:ea typeface="+mn-ea"/>
                <a:cs typeface="+mn-cs"/>
              </a:rPr>
              <a:t> </a:t>
            </a:r>
            <a:r>
              <a:rPr lang="en-US" dirty="0" err="1" smtClean="0">
                <a:solidFill>
                  <a:srgbClr val="C00000"/>
                </a:solidFill>
                <a:latin typeface="+mn-lt"/>
                <a:ea typeface="+mn-ea"/>
                <a:cs typeface="+mn-cs"/>
              </a:rPr>
              <a:t>Santini</a:t>
            </a:r>
            <a:r>
              <a:rPr lang="en-US" dirty="0" smtClean="0">
                <a:solidFill>
                  <a:schemeClr val="tx1"/>
                </a:solidFill>
                <a:latin typeface="+mn-lt"/>
                <a:ea typeface="+mn-ea"/>
                <a:cs typeface="+mn-cs"/>
              </a:rPr>
              <a:t>, "I'm confident we'll have the biosensor artificial-organ system soon."</a:t>
            </a:r>
            <a:endParaRPr lang="en-IN" dirty="0" smtClean="0">
              <a:solidFill>
                <a:schemeClr val="tx1"/>
              </a:solidFill>
              <a:latin typeface="+mn-lt"/>
              <a:ea typeface="+mn-ea"/>
              <a:cs typeface="+mn-cs"/>
            </a:endParaRPr>
          </a:p>
          <a:p>
            <a:pPr algn="l" rtl="0">
              <a:lnSpc>
                <a:spcPct val="150000"/>
              </a:lnSpc>
            </a:pPr>
            <a:r>
              <a:rPr lang="en-US" dirty="0" smtClean="0">
                <a:solidFill>
                  <a:srgbClr val="FF0000"/>
                </a:solidFill>
                <a:latin typeface="+mn-lt"/>
                <a:ea typeface="+mn-ea"/>
                <a:cs typeface="+mn-cs"/>
              </a:rPr>
              <a:t>Applied Digital Solutions -</a:t>
            </a:r>
            <a:r>
              <a:rPr lang="en-US" dirty="0" smtClean="0">
                <a:solidFill>
                  <a:schemeClr val="tx1"/>
                </a:solidFill>
                <a:latin typeface="+mn-lt"/>
                <a:ea typeface="+mn-ea"/>
                <a:cs typeface="+mn-cs"/>
              </a:rPr>
              <a:t> has even developed a tag called a </a:t>
            </a:r>
            <a:r>
              <a:rPr lang="en-US" dirty="0" err="1" smtClean="0">
                <a:solidFill>
                  <a:srgbClr val="7030A0"/>
                </a:solidFill>
                <a:effectLst>
                  <a:outerShdw blurRad="38100" dist="38100" dir="2700000" algn="tl">
                    <a:srgbClr val="000000">
                      <a:alpha val="43137"/>
                    </a:srgbClr>
                  </a:outerShdw>
                </a:effectLst>
                <a:latin typeface="+mn-lt"/>
                <a:ea typeface="+mn-ea"/>
                <a:cs typeface="+mn-cs"/>
              </a:rPr>
              <a:t>VeriChip</a:t>
            </a:r>
            <a:r>
              <a:rPr lang="en-US" dirty="0" smtClean="0">
                <a:solidFill>
                  <a:srgbClr val="7030A0"/>
                </a:solidFill>
                <a:effectLst>
                  <a:outerShdw blurRad="38100" dist="38100" dir="2700000" algn="tl">
                    <a:srgbClr val="000000">
                      <a:alpha val="43137"/>
                    </a:srgbClr>
                  </a:outerShdw>
                </a:effectLst>
                <a:latin typeface="+mn-lt"/>
                <a:ea typeface="+mn-ea"/>
                <a:cs typeface="+mn-cs"/>
              </a:rPr>
              <a:t> </a:t>
            </a:r>
            <a:r>
              <a:rPr lang="en-US" dirty="0" smtClean="0">
                <a:solidFill>
                  <a:schemeClr val="tx1"/>
                </a:solidFill>
                <a:latin typeface="+mn-lt"/>
                <a:ea typeface="+mn-ea"/>
                <a:cs typeface="+mn-cs"/>
              </a:rPr>
              <a:t>that can be implanted under the skin and contain information about allergies, immunizations, or pacemakers. It could also hold criminal records or security clearances.</a:t>
            </a:r>
            <a:endParaRPr lang="en-IN" dirty="0"/>
          </a:p>
        </p:txBody>
      </p:sp>
      <p:sp>
        <p:nvSpPr>
          <p:cNvPr id="5" name="Date Placeholder 4"/>
          <p:cNvSpPr>
            <a:spLocks noGrp="1"/>
          </p:cNvSpPr>
          <p:nvPr>
            <p:ph type="dt" sz="half" idx="10"/>
          </p:nvPr>
        </p:nvSpPr>
        <p:spPr/>
        <p:txBody>
          <a:bodyPr/>
          <a:lstStyle/>
          <a:p>
            <a:fld id="{DDAC1120-81A5-4A77-9009-F0B9923CCA61}"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1828800"/>
            <a:ext cx="7886700" cy="1325563"/>
          </a:xfrm>
        </p:spPr>
        <p:txBody>
          <a:bodyPr>
            <a:normAutofit fontScale="90000"/>
          </a:bodyPr>
          <a:lstStyle/>
          <a:p>
            <a:pPr lvl="1" algn="l" rtl="0">
              <a:lnSpc>
                <a:spcPct val="200000"/>
              </a:lnSpc>
              <a:spcBef>
                <a:spcPct val="0"/>
              </a:spcBef>
            </a:pPr>
            <a:r>
              <a:rPr lang="en-US" altLang="ar-SA" sz="3200" b="1" dirty="0">
                <a:effectLst>
                  <a:outerShdw blurRad="38100" dist="38100" dir="2700000" algn="tl">
                    <a:srgbClr val="C0C0C0"/>
                  </a:outerShdw>
                </a:effectLst>
              </a:rPr>
              <a:t>MEMS </a:t>
            </a:r>
            <a:r>
              <a:rPr lang="en-US" altLang="ar-SA" sz="3200" b="1" dirty="0" smtClean="0">
                <a:effectLst>
                  <a:outerShdw blurRad="38100" dist="38100" dir="2700000" algn="tl">
                    <a:srgbClr val="C0C0C0"/>
                  </a:outerShdw>
                </a:effectLst>
              </a:rPr>
              <a:t>Technology</a:t>
            </a:r>
            <a:br>
              <a:rPr lang="en-US" altLang="ar-SA" sz="3200" b="1" dirty="0" smtClean="0">
                <a:effectLst>
                  <a:outerShdw blurRad="38100" dist="38100" dir="2700000" algn="tl">
                    <a:srgbClr val="C0C0C0"/>
                  </a:outerShdw>
                </a:effectLst>
              </a:rPr>
            </a:br>
            <a:r>
              <a:rPr lang="en-US" altLang="ar-SA" sz="3200" b="1" dirty="0" smtClean="0">
                <a:effectLst>
                  <a:outerShdw blurRad="38100" dist="38100" dir="2700000" algn="tl">
                    <a:srgbClr val="C0C0C0"/>
                  </a:outerShdw>
                </a:effectLst>
              </a:rPr>
              <a:t>(</a:t>
            </a:r>
            <a:r>
              <a:rPr lang="en-US" altLang="ar-SA" sz="3600" dirty="0" smtClean="0">
                <a:solidFill>
                  <a:srgbClr val="C00000"/>
                </a:solidFill>
              </a:rPr>
              <a:t>Micro Electro Mechanical Systems)</a:t>
            </a:r>
            <a:br>
              <a:rPr lang="en-US" altLang="ar-SA" sz="3600" dirty="0" smtClean="0">
                <a:solidFill>
                  <a:srgbClr val="C00000"/>
                </a:solidFill>
              </a:rPr>
            </a:br>
            <a:r>
              <a:rPr lang="en-US" altLang="ar-SA" sz="3600" dirty="0" smtClean="0"/>
              <a:t>“MEMS is the name given to the practice of making and combining miniaturized mechanical and electrical components.”</a:t>
            </a:r>
            <a:endParaRPr lang="en-US" altLang="ar-SA" sz="3600" b="1" dirty="0">
              <a:effectLst>
                <a:outerShdw blurRad="38100" dist="38100" dir="2700000" algn="tl">
                  <a:srgbClr val="C0C0C0"/>
                </a:outerShdw>
              </a:effectLst>
            </a:endParaRPr>
          </a:p>
        </p:txBody>
      </p:sp>
    </p:spTree>
    <p:extLst>
      <p:ext uri="{BB962C8B-B14F-4D97-AF65-F5344CB8AC3E}">
        <p14:creationId xmlns:p14="http://schemas.microsoft.com/office/powerpoint/2010/main" val="1204204299"/>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7220" name="Picture 4" descr="MEMS sensor HLP-die-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8" y="4483"/>
            <a:ext cx="9108141" cy="6853518"/>
          </a:xfrm>
          <a:prstGeom prst="rect">
            <a:avLst/>
          </a:prstGeom>
          <a:noFill/>
          <a:extLst>
            <a:ext uri="{909E8E84-426E-40DD-AFC4-6F175D3DCCD1}">
              <a14:hiddenFill xmlns:a14="http://schemas.microsoft.com/office/drawing/2010/main">
                <a:solidFill>
                  <a:srgbClr val="FFFFFF"/>
                </a:solidFill>
              </a14:hiddenFill>
            </a:ext>
          </a:extLst>
        </p:spPr>
      </p:pic>
      <p:sp>
        <p:nvSpPr>
          <p:cNvPr id="137218" name="Rectangle 2"/>
          <p:cNvSpPr>
            <a:spLocks noGrp="1" noChangeArrowheads="1"/>
          </p:cNvSpPr>
          <p:nvPr>
            <p:ph type="title"/>
          </p:nvPr>
        </p:nvSpPr>
        <p:spPr>
          <a:xfrm>
            <a:off x="533400" y="228600"/>
            <a:ext cx="8229600" cy="609600"/>
          </a:xfrm>
        </p:spPr>
        <p:txBody>
          <a:bodyPr/>
          <a:lstStyle/>
          <a:p>
            <a:pPr rtl="0"/>
            <a:r>
              <a:rPr lang="en-US" altLang="ar-SA" sz="2800" b="1" u="sng" dirty="0">
                <a:solidFill>
                  <a:srgbClr val="FFFF00"/>
                </a:solidFill>
                <a:effectLst>
                  <a:outerShdw blurRad="38100" dist="38100" dir="2700000" algn="tl">
                    <a:srgbClr val="C0C0C0"/>
                  </a:outerShdw>
                </a:effectLst>
              </a:rPr>
              <a:t>MEMS Technology</a:t>
            </a:r>
          </a:p>
        </p:txBody>
      </p:sp>
    </p:spTree>
    <p:extLst>
      <p:ext uri="{BB962C8B-B14F-4D97-AF65-F5344CB8AC3E}">
        <p14:creationId xmlns:p14="http://schemas.microsoft.com/office/powerpoint/2010/main" val="2244990907"/>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ar-SA" sz="3200" b="1" u="sng">
                <a:effectLst>
                  <a:outerShdw blurRad="38100" dist="38100" dir="2700000" algn="tl">
                    <a:srgbClr val="C0C0C0"/>
                  </a:outerShdw>
                </a:effectLst>
              </a:rPr>
              <a:t>Velocity Sensing</a:t>
            </a:r>
          </a:p>
        </p:txBody>
      </p:sp>
      <p:sp>
        <p:nvSpPr>
          <p:cNvPr id="130051" name="Rectangle 3"/>
          <p:cNvSpPr>
            <a:spLocks noGrp="1" noChangeArrowheads="1"/>
          </p:cNvSpPr>
          <p:nvPr>
            <p:ph type="body" sz="half" idx="1"/>
          </p:nvPr>
        </p:nvSpPr>
        <p:spPr>
          <a:xfrm>
            <a:off x="605631" y="1152525"/>
            <a:ext cx="7932738" cy="2266950"/>
          </a:xfrm>
        </p:spPr>
        <p:txBody>
          <a:bodyPr>
            <a:noAutofit/>
          </a:bodyPr>
          <a:lstStyle/>
          <a:p>
            <a:pPr algn="l" rtl="0"/>
            <a:r>
              <a:rPr lang="en-US" altLang="ar-SA" dirty="0"/>
              <a:t>Scanning Laser </a:t>
            </a:r>
            <a:r>
              <a:rPr lang="en-US" altLang="ar-SA" dirty="0" err="1"/>
              <a:t>Vibrometry</a:t>
            </a:r>
            <a:r>
              <a:rPr lang="en-US" altLang="ar-SA" dirty="0"/>
              <a:t> </a:t>
            </a:r>
          </a:p>
          <a:p>
            <a:pPr lvl="1" algn="l" rtl="0"/>
            <a:r>
              <a:rPr lang="en-US" altLang="ar-SA" dirty="0"/>
              <a:t>No physical contact with the test object; facilitate remote, mass-loading-free vibration measurements on targets </a:t>
            </a:r>
          </a:p>
          <a:p>
            <a:pPr lvl="1" algn="l" rtl="0"/>
            <a:r>
              <a:rPr lang="en-US" altLang="ar-SA" dirty="0"/>
              <a:t>measuring velocity (translational or angular)</a:t>
            </a:r>
          </a:p>
          <a:p>
            <a:pPr lvl="1" algn="l" rtl="0"/>
            <a:r>
              <a:rPr lang="en-US" altLang="ar-SA" dirty="0"/>
              <a:t>automated scanning measurements with fast scanning speed </a:t>
            </a:r>
            <a:endParaRPr lang="en-US" altLang="ar-SA" dirty="0" smtClean="0"/>
          </a:p>
        </p:txBody>
      </p:sp>
      <p:grpSp>
        <p:nvGrpSpPr>
          <p:cNvPr id="130052" name="Group 4"/>
          <p:cNvGrpSpPr>
            <a:grpSpLocks/>
          </p:cNvGrpSpPr>
          <p:nvPr/>
        </p:nvGrpSpPr>
        <p:grpSpPr bwMode="auto">
          <a:xfrm>
            <a:off x="474245" y="3916362"/>
            <a:ext cx="3886200" cy="3112676"/>
            <a:chOff x="776" y="2436"/>
            <a:chExt cx="1824" cy="1280"/>
          </a:xfrm>
        </p:grpSpPr>
        <p:pic>
          <p:nvPicPr>
            <p:cNvPr id="130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 y="2436"/>
              <a:ext cx="1718" cy="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4" name="Text Box 6"/>
            <p:cNvSpPr txBox="1">
              <a:spLocks noChangeArrowheads="1"/>
            </p:cNvSpPr>
            <p:nvPr/>
          </p:nvSpPr>
          <p:spPr bwMode="auto">
            <a:xfrm>
              <a:off x="776" y="3543"/>
              <a:ext cx="18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ar-SA" sz="1200"/>
                <a:t>Photo courtesy of Bruel &amp; Kjaer</a:t>
              </a:r>
            </a:p>
          </p:txBody>
        </p:sp>
      </p:grpSp>
      <p:grpSp>
        <p:nvGrpSpPr>
          <p:cNvPr id="130055" name="Group 7"/>
          <p:cNvGrpSpPr>
            <a:grpSpLocks/>
          </p:cNvGrpSpPr>
          <p:nvPr/>
        </p:nvGrpSpPr>
        <p:grpSpPr bwMode="auto">
          <a:xfrm>
            <a:off x="4594412" y="3916363"/>
            <a:ext cx="3770313" cy="3200400"/>
            <a:chOff x="2736" y="2352"/>
            <a:chExt cx="2231" cy="1853"/>
          </a:xfrm>
        </p:grpSpPr>
        <p:sp>
          <p:nvSpPr>
            <p:cNvPr id="130056" name="Text Box 8"/>
            <p:cNvSpPr txBox="1">
              <a:spLocks noChangeArrowheads="1"/>
            </p:cNvSpPr>
            <p:nvPr/>
          </p:nvSpPr>
          <p:spPr bwMode="auto">
            <a:xfrm>
              <a:off x="3024" y="4032"/>
              <a:ext cx="153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ar-SA" sz="1200"/>
                <a:t>Photo courtesy of Polytec</a:t>
              </a:r>
            </a:p>
          </p:txBody>
        </p:sp>
        <p:pic>
          <p:nvPicPr>
            <p:cNvPr id="130057" name="Picture 9" descr="laservibro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 y="2352"/>
              <a:ext cx="2231" cy="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8972770"/>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6"/>
            <a:ext cx="7772400" cy="857256"/>
          </a:xfrm>
        </p:spPr>
        <p:txBody>
          <a:bodyPr>
            <a:normAutofit fontScale="90000"/>
          </a:bodyPr>
          <a:lstStyle/>
          <a:p>
            <a:r>
              <a:rPr lang="en-US" b="1" dirty="0" smtClean="0">
                <a:solidFill>
                  <a:srgbClr val="C00000"/>
                </a:solidFill>
              </a:rPr>
              <a:t>Mobile: Self-Driving Cars</a:t>
            </a:r>
            <a:r>
              <a:rPr lang="en-IN" b="1" dirty="0" smtClean="0">
                <a:solidFill>
                  <a:srgbClr val="C00000"/>
                </a:solidFill>
              </a:rPr>
              <a:t/>
            </a:r>
            <a:br>
              <a:rPr lang="en-IN" b="1" dirty="0" smtClean="0">
                <a:solidFill>
                  <a:srgbClr val="C00000"/>
                </a:solidFill>
              </a:rPr>
            </a:br>
            <a:endParaRPr lang="en-IN" dirty="0">
              <a:solidFill>
                <a:srgbClr val="C00000"/>
              </a:solidFill>
            </a:endParaRPr>
          </a:p>
        </p:txBody>
      </p:sp>
      <p:sp>
        <p:nvSpPr>
          <p:cNvPr id="3" name="Content Placeholder 2"/>
          <p:cNvSpPr>
            <a:spLocks noGrp="1"/>
          </p:cNvSpPr>
          <p:nvPr>
            <p:ph idx="1"/>
          </p:nvPr>
        </p:nvSpPr>
        <p:spPr>
          <a:xfrm>
            <a:off x="381000" y="838200"/>
            <a:ext cx="8763000" cy="5715000"/>
          </a:xfrm>
        </p:spPr>
        <p:txBody>
          <a:bodyPr>
            <a:normAutofit fontScale="92500"/>
          </a:bodyPr>
          <a:lstStyle/>
          <a:p>
            <a:pPr marL="457200" indent="-457200" algn="l" rtl="0">
              <a:lnSpc>
                <a:spcPct val="150000"/>
              </a:lnSpc>
              <a:buClrTx/>
              <a:buFont typeface="Wingdings" pitchFamily="2" charset="2"/>
              <a:buChar char="v"/>
            </a:pPr>
            <a:r>
              <a:rPr lang="en-US" dirty="0" smtClean="0">
                <a:solidFill>
                  <a:schemeClr val="tx1"/>
                </a:solidFill>
                <a:latin typeface="+mn-lt"/>
                <a:ea typeface="+mn-ea"/>
                <a:cs typeface="+mn-cs"/>
              </a:rPr>
              <a:t>Imagine a 180 KM trip from </a:t>
            </a:r>
            <a:r>
              <a:rPr lang="en-US" dirty="0" err="1" smtClean="0"/>
              <a:t>Almajmaah</a:t>
            </a:r>
            <a:r>
              <a:rPr lang="en-US" dirty="0" smtClean="0"/>
              <a:t> </a:t>
            </a:r>
            <a:r>
              <a:rPr lang="en-US" dirty="0" smtClean="0">
                <a:solidFill>
                  <a:schemeClr val="tx1"/>
                </a:solidFill>
                <a:latin typeface="+mn-lt"/>
                <a:ea typeface="+mn-ea"/>
                <a:cs typeface="+mn-cs"/>
              </a:rPr>
              <a:t>to Riyadh City, your car travels at 120 Km/hr, unassisted and in complete safety. You're in the driver's seat, but the car does the driving.</a:t>
            </a:r>
          </a:p>
          <a:p>
            <a:pPr marL="457200" indent="-457200" algn="l" rtl="0">
              <a:lnSpc>
                <a:spcPct val="150000"/>
              </a:lnSpc>
              <a:buClrTx/>
              <a:buFont typeface="Wingdings" pitchFamily="2" charset="2"/>
              <a:buChar char="v"/>
            </a:pPr>
            <a:r>
              <a:rPr lang="en-US" dirty="0" smtClean="0">
                <a:solidFill>
                  <a:srgbClr val="C00000"/>
                </a:solidFill>
                <a:latin typeface="+mn-lt"/>
                <a:ea typeface="+mn-ea"/>
                <a:cs typeface="+mn-cs"/>
              </a:rPr>
              <a:t>Dedicated Short Range Communications (DSRC) network for </a:t>
            </a:r>
            <a:r>
              <a:rPr lang="en-US" dirty="0" smtClean="0">
                <a:solidFill>
                  <a:srgbClr val="C00000"/>
                </a:solidFill>
              </a:rPr>
              <a:t>cars has allocated spectrum at 5.9 GHz.</a:t>
            </a:r>
            <a:endParaRPr lang="en-US" dirty="0" smtClean="0">
              <a:solidFill>
                <a:srgbClr val="C00000"/>
              </a:solidFill>
              <a:latin typeface="+mn-lt"/>
              <a:ea typeface="+mn-ea"/>
              <a:cs typeface="+mn-cs"/>
            </a:endParaRPr>
          </a:p>
          <a:p>
            <a:pPr marL="457200" indent="-457200" algn="l" rtl="0">
              <a:lnSpc>
                <a:spcPct val="150000"/>
              </a:lnSpc>
              <a:buClrTx/>
              <a:buFont typeface="Wingdings" pitchFamily="2" charset="2"/>
              <a:buChar char="v"/>
            </a:pPr>
            <a:r>
              <a:rPr lang="en-US" dirty="0" smtClean="0">
                <a:solidFill>
                  <a:schemeClr val="tx1"/>
                </a:solidFill>
                <a:latin typeface="+mn-lt"/>
                <a:ea typeface="+mn-ea"/>
                <a:cs typeface="+mn-cs"/>
              </a:rPr>
              <a:t>Stop signs and traffic lights could also be fitted with DSRC transmitters.</a:t>
            </a:r>
            <a:endParaRPr lang="en-IN" dirty="0"/>
          </a:p>
        </p:txBody>
      </p:sp>
      <p:sp>
        <p:nvSpPr>
          <p:cNvPr id="5" name="Date Placeholder 4"/>
          <p:cNvSpPr>
            <a:spLocks noGrp="1"/>
          </p:cNvSpPr>
          <p:nvPr>
            <p:ph type="dt" sz="half" idx="10"/>
          </p:nvPr>
        </p:nvSpPr>
        <p:spPr/>
        <p:txBody>
          <a:bodyPr/>
          <a:lstStyle/>
          <a:p>
            <a:fld id="{C3B25E2E-A180-44B6-A5B7-7D8A767FF154}"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5" name="Picture 4"/>
          <p:cNvPicPr>
            <a:picLocks noChangeAspect="1"/>
          </p:cNvPicPr>
          <p:nvPr/>
        </p:nvPicPr>
        <p:blipFill>
          <a:blip r:embed="rId2"/>
          <a:stretch>
            <a:fillRect/>
          </a:stretch>
        </p:blipFill>
        <p:spPr>
          <a:xfrm>
            <a:off x="228600" y="336012"/>
            <a:ext cx="8686800" cy="6385464"/>
          </a:xfrm>
          <a:prstGeom prst="rect">
            <a:avLst/>
          </a:prstGeom>
        </p:spPr>
      </p:pic>
    </p:spTree>
    <p:extLst>
      <p:ext uri="{BB962C8B-B14F-4D97-AF65-F5344CB8AC3E}">
        <p14:creationId xmlns:p14="http://schemas.microsoft.com/office/powerpoint/2010/main" val="3950630178"/>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6" name="Date Placeholder 5"/>
          <p:cNvSpPr>
            <a:spLocks noGrp="1"/>
          </p:cNvSpPr>
          <p:nvPr>
            <p:ph type="dt" sz="half" idx="10"/>
          </p:nvPr>
        </p:nvSpPr>
        <p:spPr/>
        <p:txBody>
          <a:bodyPr/>
          <a:lstStyle/>
          <a:p>
            <a:fld id="{50B519B4-E6EC-4325-8CBF-1383A144A8AE}" type="datetime1">
              <a:rPr lang="en-US" smtClean="0"/>
              <a:t>10/30/2014</a:t>
            </a:fld>
            <a:endParaRPr lang="en-US"/>
          </a:p>
        </p:txBody>
      </p:sp>
      <p:pic>
        <p:nvPicPr>
          <p:cNvPr id="55298" name="Picture 2"/>
          <p:cNvPicPr>
            <a:picLocks noChangeAspect="1" noChangeArrowheads="1"/>
          </p:cNvPicPr>
          <p:nvPr/>
        </p:nvPicPr>
        <p:blipFill>
          <a:blip r:embed="rId2"/>
          <a:srcRect/>
          <a:stretch>
            <a:fillRect/>
          </a:stretch>
        </p:blipFill>
        <p:spPr bwMode="auto">
          <a:xfrm>
            <a:off x="304800" y="457200"/>
            <a:ext cx="8572500" cy="612457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endParaRPr lang="en-US" dirty="0" smtClean="0"/>
          </a:p>
          <a:p>
            <a:pPr marL="0" indent="0" algn="l" rtl="0">
              <a:buNone/>
            </a:pPr>
            <a:endParaRPr lang="ar-SA" dirty="0"/>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6" name="Picture 5"/>
          <p:cNvPicPr>
            <a:picLocks noChangeAspect="1"/>
          </p:cNvPicPr>
          <p:nvPr/>
        </p:nvPicPr>
        <p:blipFill>
          <a:blip r:embed="rId2"/>
          <a:stretch>
            <a:fillRect/>
          </a:stretch>
        </p:blipFill>
        <p:spPr>
          <a:xfrm>
            <a:off x="0" y="1899344"/>
            <a:ext cx="9144000" cy="4958656"/>
          </a:xfrm>
          <a:prstGeom prst="rect">
            <a:avLst/>
          </a:prstGeom>
        </p:spPr>
      </p:pic>
      <p:sp>
        <p:nvSpPr>
          <p:cNvPr id="2" name="TextBox 1"/>
          <p:cNvSpPr txBox="1"/>
          <p:nvPr/>
        </p:nvSpPr>
        <p:spPr>
          <a:xfrm>
            <a:off x="285750" y="514349"/>
            <a:ext cx="8477250" cy="1384995"/>
          </a:xfrm>
          <a:prstGeom prst="rect">
            <a:avLst/>
          </a:prstGeom>
          <a:noFill/>
        </p:spPr>
        <p:txBody>
          <a:bodyPr wrap="square" rtlCol="1">
            <a:spAutoFit/>
          </a:bodyPr>
          <a:lstStyle/>
          <a:p>
            <a:r>
              <a:rPr lang="en-US" sz="2800" dirty="0" smtClean="0"/>
              <a:t>It consists of Ultra precise GPS fixes, Scanner, Google Translator, Lane assistance and Blind spot detection..</a:t>
            </a:r>
            <a:endParaRPr lang="ar-SA" sz="2800" dirty="0"/>
          </a:p>
        </p:txBody>
      </p:sp>
    </p:spTree>
    <p:extLst>
      <p:ext uri="{BB962C8B-B14F-4D97-AF65-F5344CB8AC3E}">
        <p14:creationId xmlns:p14="http://schemas.microsoft.com/office/powerpoint/2010/main" val="2228847556"/>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628650" y="1828800"/>
            <a:ext cx="7886700" cy="4351338"/>
          </a:xfrm>
        </p:spPr>
        <p:txBody>
          <a:bodyPr/>
          <a:lstStyle/>
          <a:p>
            <a:endParaRPr lang="ar-SA" dirty="0"/>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900" y="-12700"/>
            <a:ext cx="8851900" cy="6811776"/>
          </a:xfrm>
          <a:prstGeom prst="rect">
            <a:avLst/>
          </a:prstGeom>
        </p:spPr>
      </p:pic>
    </p:spTree>
    <p:extLst>
      <p:ext uri="{BB962C8B-B14F-4D97-AF65-F5344CB8AC3E}">
        <p14:creationId xmlns:p14="http://schemas.microsoft.com/office/powerpoint/2010/main" val="23211644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pPr algn="l" rtl="0"/>
            <a:r>
              <a:rPr lang="en-US" sz="3200" b="1" dirty="0">
                <a:solidFill>
                  <a:srgbClr val="000000"/>
                </a:solidFill>
              </a:rPr>
              <a:t>Agenda</a:t>
            </a:r>
          </a:p>
        </p:txBody>
      </p:sp>
      <p:sp>
        <p:nvSpPr>
          <p:cNvPr id="6" name="Date Placeholder 5"/>
          <p:cNvSpPr>
            <a:spLocks noGrp="1"/>
          </p:cNvSpPr>
          <p:nvPr>
            <p:ph type="dt" sz="half" idx="10"/>
          </p:nvPr>
        </p:nvSpPr>
        <p:spPr/>
        <p:txBody>
          <a:bodyPr/>
          <a:lstStyle/>
          <a:p>
            <a:fld id="{942D0C88-FF27-4EC0-9BCC-F98C25421F4C}" type="datetime1">
              <a:rPr lang="en-US" sz="1600" smtClean="0"/>
              <a:t>10/30/2014</a:t>
            </a:fld>
            <a:endParaRPr lang="en-US" sz="3200" dirty="0"/>
          </a:p>
        </p:txBody>
      </p:sp>
      <p:sp>
        <p:nvSpPr>
          <p:cNvPr id="13318" name="AutoShape 6"/>
          <p:cNvSpPr>
            <a:spLocks noChangeArrowheads="1"/>
          </p:cNvSpPr>
          <p:nvPr/>
        </p:nvSpPr>
        <p:spPr bwMode="gray">
          <a:xfrm>
            <a:off x="1828800" y="1219200"/>
            <a:ext cx="5334000" cy="1143000"/>
          </a:xfrm>
          <a:prstGeom prst="roundRect">
            <a:avLst>
              <a:gd name="adj" fmla="val 4910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3200" b="1" dirty="0" smtClean="0"/>
              <a:t>Introduction</a:t>
            </a:r>
            <a:r>
              <a:rPr lang="en-US" sz="3200" dirty="0" smtClean="0"/>
              <a:t> </a:t>
            </a:r>
            <a:endParaRPr lang="en-US" sz="3200" dirty="0"/>
          </a:p>
        </p:txBody>
      </p:sp>
      <p:sp>
        <p:nvSpPr>
          <p:cNvPr id="13319" name="AutoShape 7"/>
          <p:cNvSpPr>
            <a:spLocks noChangeArrowheads="1"/>
          </p:cNvSpPr>
          <p:nvPr/>
        </p:nvSpPr>
        <p:spPr bwMode="gray">
          <a:xfrm>
            <a:off x="1828799" y="2667000"/>
            <a:ext cx="5620871" cy="1295400"/>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3200" b="1" dirty="0" smtClean="0"/>
              <a:t>Hot technology</a:t>
            </a:r>
            <a:r>
              <a:rPr lang="en-US" sz="3200" dirty="0" smtClean="0"/>
              <a:t> </a:t>
            </a:r>
            <a:endParaRPr lang="en-US" sz="3200" dirty="0"/>
          </a:p>
        </p:txBody>
      </p:sp>
      <p:sp>
        <p:nvSpPr>
          <p:cNvPr id="13320" name="AutoShape 8"/>
          <p:cNvSpPr>
            <a:spLocks noChangeArrowheads="1"/>
          </p:cNvSpPr>
          <p:nvPr/>
        </p:nvSpPr>
        <p:spPr bwMode="gray">
          <a:xfrm>
            <a:off x="1810871" y="4209304"/>
            <a:ext cx="5638800" cy="1371600"/>
          </a:xfrm>
          <a:prstGeom prst="roundRect">
            <a:avLst>
              <a:gd name="adj" fmla="val 4910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3200" b="1" dirty="0" smtClean="0"/>
              <a:t>Conclusion </a:t>
            </a:r>
            <a:r>
              <a:rPr lang="en-US" sz="3200" dirty="0" smtClean="0"/>
              <a:t> </a:t>
            </a:r>
            <a:endParaRPr lang="en-US" sz="3200"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 y="25400"/>
            <a:ext cx="9010650" cy="681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74089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79859" cy="1711316"/>
          </a:xfrm>
        </p:spPr>
        <p:txBody>
          <a:bodyPr>
            <a:noAutofit/>
          </a:bodyPr>
          <a:lstStyle/>
          <a:p>
            <a:pPr marL="0" indent="0" algn="l" rtl="0">
              <a:lnSpc>
                <a:spcPct val="160000"/>
              </a:lnSpc>
              <a:buNone/>
            </a:pPr>
            <a:r>
              <a:rPr lang="en-IN" sz="2400" b="1" dirty="0" smtClean="0"/>
              <a:t>Autonomous cars are already operating at </a:t>
            </a:r>
            <a:r>
              <a:rPr lang="en-IN" sz="2400" b="1" dirty="0" smtClean="0">
                <a:solidFill>
                  <a:srgbClr val="C00000"/>
                </a:solidFill>
              </a:rPr>
              <a:t>Heathrow airport</a:t>
            </a:r>
            <a:r>
              <a:rPr lang="en-IN" sz="2400" b="1" dirty="0" smtClean="0"/>
              <a:t>. The computer-controlled, battery-powered cars automatically drive along a specially prepared road.</a:t>
            </a:r>
            <a:endParaRPr lang="en-IN" sz="2400" b="1" dirty="0"/>
          </a:p>
        </p:txBody>
      </p:sp>
      <p:sp>
        <p:nvSpPr>
          <p:cNvPr id="4" name="Date Placeholder 3"/>
          <p:cNvSpPr>
            <a:spLocks noGrp="1"/>
          </p:cNvSpPr>
          <p:nvPr>
            <p:ph type="dt" sz="half" idx="10"/>
          </p:nvPr>
        </p:nvSpPr>
        <p:spPr/>
        <p:txBody>
          <a:bodyPr/>
          <a:lstStyle/>
          <a:p>
            <a:pPr>
              <a:defRPr/>
            </a:pPr>
            <a:fld id="{621C8E29-F0CF-4176-BE0D-EF999E1534B8}" type="datetime1">
              <a:rPr lang="en-US" smtClean="0"/>
              <a:t>10/30/2014</a:t>
            </a:fld>
            <a:endParaRPr lang="en-US"/>
          </a:p>
        </p:txBody>
      </p:sp>
      <p:pic>
        <p:nvPicPr>
          <p:cNvPr id="56322" name="Picture 2"/>
          <p:cNvPicPr>
            <a:picLocks noChangeAspect="1" noChangeArrowheads="1"/>
          </p:cNvPicPr>
          <p:nvPr/>
        </p:nvPicPr>
        <p:blipFill>
          <a:blip r:embed="rId2"/>
          <a:srcRect/>
          <a:stretch>
            <a:fillRect/>
          </a:stretch>
        </p:blipFill>
        <p:spPr bwMode="auto">
          <a:xfrm>
            <a:off x="53788" y="2030506"/>
            <a:ext cx="9090212" cy="485776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0" y="5270479"/>
            <a:ext cx="9144000" cy="1587521"/>
          </a:xfrm>
        </p:spPr>
        <p:txBody>
          <a:bodyPr>
            <a:normAutofit/>
          </a:bodyPr>
          <a:lstStyle/>
          <a:p>
            <a:pPr marL="0" indent="0" algn="l" rtl="0">
              <a:lnSpc>
                <a:spcPct val="120000"/>
              </a:lnSpc>
              <a:buNone/>
            </a:pPr>
            <a:r>
              <a:rPr lang="en-IN" sz="2400" dirty="0" smtClean="0"/>
              <a:t>A team including </a:t>
            </a:r>
            <a:r>
              <a:rPr lang="en-IN" sz="2400" b="1" dirty="0" smtClean="0">
                <a:solidFill>
                  <a:srgbClr val="C00000"/>
                </a:solidFill>
              </a:rPr>
              <a:t>GM and Mellon </a:t>
            </a:r>
            <a:r>
              <a:rPr lang="en-IN" sz="2400" dirty="0" smtClean="0"/>
              <a:t>built the car and it won the </a:t>
            </a:r>
            <a:r>
              <a:rPr lang="en-IN" sz="2400" dirty="0" err="1" smtClean="0">
                <a:solidFill>
                  <a:srgbClr val="C00000"/>
                </a:solidFill>
                <a:effectLst>
                  <a:outerShdw blurRad="38100" dist="38100" dir="2700000" algn="tl">
                    <a:srgbClr val="000000">
                      <a:alpha val="43137"/>
                    </a:srgbClr>
                  </a:outerShdw>
                </a:effectLst>
              </a:rPr>
              <a:t>Darpa</a:t>
            </a:r>
            <a:r>
              <a:rPr lang="en-IN" sz="2400" dirty="0" smtClean="0">
                <a:solidFill>
                  <a:srgbClr val="C00000"/>
                </a:solidFill>
                <a:effectLst>
                  <a:outerShdw blurRad="38100" dist="38100" dir="2700000" algn="tl">
                    <a:srgbClr val="000000">
                      <a:alpha val="43137"/>
                    </a:srgbClr>
                  </a:outerShdw>
                </a:effectLst>
              </a:rPr>
              <a:t> Urban Challenge</a:t>
            </a:r>
            <a:r>
              <a:rPr lang="en-IN" sz="2400" dirty="0" smtClean="0"/>
              <a:t>, a contest in which autonomous vehicles raced without drivers in a simulated urban environment. </a:t>
            </a:r>
            <a:endParaRPr lang="en-IN" sz="2400" dirty="0"/>
          </a:p>
        </p:txBody>
      </p:sp>
      <p:sp>
        <p:nvSpPr>
          <p:cNvPr id="4" name="Date Placeholder 3"/>
          <p:cNvSpPr>
            <a:spLocks noGrp="1"/>
          </p:cNvSpPr>
          <p:nvPr>
            <p:ph type="dt" sz="half" idx="10"/>
          </p:nvPr>
        </p:nvSpPr>
        <p:spPr/>
        <p:txBody>
          <a:bodyPr/>
          <a:lstStyle/>
          <a:p>
            <a:pPr>
              <a:defRPr/>
            </a:pPr>
            <a:fld id="{A6E5FFD0-6FD8-40C4-8434-496EE1FE9565}" type="datetime1">
              <a:rPr lang="en-US" smtClean="0"/>
              <a:t>10/30/2014</a:t>
            </a:fld>
            <a:endParaRPr lang="en-US"/>
          </a:p>
        </p:txBody>
      </p:sp>
      <p:pic>
        <p:nvPicPr>
          <p:cNvPr id="57346" name="Picture 2"/>
          <p:cNvPicPr>
            <a:picLocks noChangeAspect="1" noChangeArrowheads="1"/>
          </p:cNvPicPr>
          <p:nvPr/>
        </p:nvPicPr>
        <p:blipFill>
          <a:blip r:embed="rId2"/>
          <a:srcRect/>
          <a:stretch>
            <a:fillRect/>
          </a:stretch>
        </p:blipFill>
        <p:spPr bwMode="auto">
          <a:xfrm>
            <a:off x="285720" y="76200"/>
            <a:ext cx="8572500" cy="505775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333374"/>
            <a:ext cx="8677275" cy="1325563"/>
          </a:xfrm>
        </p:spPr>
        <p:txBody>
          <a:bodyPr>
            <a:normAutofit/>
          </a:bodyPr>
          <a:lstStyle/>
          <a:p>
            <a:pPr rtl="0"/>
            <a:r>
              <a:rPr lang="en-US" sz="4000" b="1" dirty="0" smtClean="0">
                <a:solidFill>
                  <a:srgbClr val="C00000"/>
                </a:solidFill>
              </a:rPr>
              <a:t>Security: Quantum Cryptography</a:t>
            </a:r>
            <a:endParaRPr lang="en-IN" sz="4000" dirty="0">
              <a:solidFill>
                <a:srgbClr val="C00000"/>
              </a:solidFill>
            </a:endParaRPr>
          </a:p>
        </p:txBody>
      </p:sp>
      <p:sp>
        <p:nvSpPr>
          <p:cNvPr id="3" name="Content Placeholder 2"/>
          <p:cNvSpPr>
            <a:spLocks noGrp="1"/>
          </p:cNvSpPr>
          <p:nvPr>
            <p:ph idx="1"/>
          </p:nvPr>
        </p:nvSpPr>
        <p:spPr>
          <a:xfrm>
            <a:off x="533400" y="1806575"/>
            <a:ext cx="8458198" cy="4351338"/>
          </a:xfrm>
        </p:spPr>
        <p:txBody>
          <a:bodyPr>
            <a:normAutofit/>
          </a:bodyPr>
          <a:lstStyle/>
          <a:p>
            <a:pPr marL="0" indent="0" algn="l" rtl="0">
              <a:lnSpc>
                <a:spcPct val="150000"/>
              </a:lnSpc>
              <a:buNone/>
            </a:pPr>
            <a:r>
              <a:rPr lang="en-US" dirty="0" smtClean="0">
                <a:solidFill>
                  <a:schemeClr val="tx1"/>
                </a:solidFill>
                <a:latin typeface="+mn-lt"/>
                <a:ea typeface="+mn-ea"/>
                <a:cs typeface="+mn-cs"/>
              </a:rPr>
              <a:t>20 years of academic research, two companies have used the principles of quantum mechanics to create the most secure form of computer encryption the world has ever seen.</a:t>
            </a:r>
            <a:endParaRPr lang="en-IN" dirty="0" smtClean="0">
              <a:solidFill>
                <a:schemeClr val="tx1"/>
              </a:solidFill>
              <a:latin typeface="+mn-lt"/>
              <a:ea typeface="+mn-ea"/>
              <a:cs typeface="+mn-cs"/>
            </a:endParaRPr>
          </a:p>
          <a:p>
            <a:endParaRPr lang="en-IN" dirty="0"/>
          </a:p>
        </p:txBody>
      </p:sp>
      <p:sp>
        <p:nvSpPr>
          <p:cNvPr id="4" name="Date Placeholder 3"/>
          <p:cNvSpPr>
            <a:spLocks noGrp="1"/>
          </p:cNvSpPr>
          <p:nvPr>
            <p:ph type="dt" sz="half" idx="10"/>
          </p:nvPr>
        </p:nvSpPr>
        <p:spPr/>
        <p:txBody>
          <a:bodyPr/>
          <a:lstStyle/>
          <a:p>
            <a:pPr>
              <a:defRPr/>
            </a:pPr>
            <a:fld id="{5CD434DD-384C-43E4-96E7-C063D2276595}"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533400"/>
            <a:ext cx="8458200" cy="5822951"/>
          </a:xfrm>
        </p:spPr>
        <p:txBody>
          <a:bodyPr>
            <a:normAutofit fontScale="92500" lnSpcReduction="20000"/>
          </a:bodyPr>
          <a:lstStyle/>
          <a:p>
            <a:pPr algn="l" rtl="0">
              <a:lnSpc>
                <a:spcPct val="150000"/>
              </a:lnSpc>
            </a:pPr>
            <a:r>
              <a:rPr lang="en-US" altLang="ko-KR" sz="3600" dirty="0">
                <a:solidFill>
                  <a:srgbClr val="FF0000"/>
                </a:solidFill>
              </a:rPr>
              <a:t>Telephone hacking</a:t>
            </a:r>
          </a:p>
          <a:p>
            <a:pPr lvl="1" algn="l" rtl="0">
              <a:lnSpc>
                <a:spcPct val="150000"/>
              </a:lnSpc>
            </a:pPr>
            <a:r>
              <a:rPr lang="en-US" altLang="ko-KR" sz="3200" dirty="0"/>
              <a:t>Use telephone freely</a:t>
            </a:r>
          </a:p>
          <a:p>
            <a:pPr lvl="1" algn="l" rtl="0">
              <a:lnSpc>
                <a:spcPct val="150000"/>
              </a:lnSpc>
            </a:pPr>
            <a:r>
              <a:rPr lang="en-US" altLang="ko-KR" sz="3200" dirty="0"/>
              <a:t>It</a:t>
            </a:r>
            <a:r>
              <a:rPr lang="en-US" altLang="ko-KR" sz="3200" dirty="0">
                <a:latin typeface="Times New Roman"/>
              </a:rPr>
              <a:t>’</a:t>
            </a:r>
            <a:r>
              <a:rPr lang="en-US" altLang="ko-KR" sz="3200" dirty="0"/>
              <a:t>s called phreaking</a:t>
            </a:r>
          </a:p>
          <a:p>
            <a:pPr algn="l" rtl="0">
              <a:lnSpc>
                <a:spcPct val="150000"/>
              </a:lnSpc>
            </a:pPr>
            <a:r>
              <a:rPr lang="en-US" altLang="ko-KR" sz="3600" dirty="0">
                <a:solidFill>
                  <a:srgbClr val="FF0000"/>
                </a:solidFill>
              </a:rPr>
              <a:t>Computer virus</a:t>
            </a:r>
          </a:p>
          <a:p>
            <a:pPr lvl="1" algn="l" rtl="0">
              <a:lnSpc>
                <a:spcPct val="150000"/>
              </a:lnSpc>
            </a:pPr>
            <a:r>
              <a:rPr lang="en-US" altLang="ko-KR" sz="3200" dirty="0"/>
              <a:t>Destroy many computers</a:t>
            </a:r>
          </a:p>
          <a:p>
            <a:pPr algn="l" rtl="0">
              <a:lnSpc>
                <a:spcPct val="150000"/>
              </a:lnSpc>
            </a:pPr>
            <a:r>
              <a:rPr lang="en-US" altLang="ko-KR" sz="3600" dirty="0">
                <a:solidFill>
                  <a:srgbClr val="FF0000"/>
                </a:solidFill>
              </a:rPr>
              <a:t>Network hacking</a:t>
            </a:r>
          </a:p>
          <a:p>
            <a:pPr lvl="1" algn="l" rtl="0">
              <a:lnSpc>
                <a:spcPct val="150000"/>
              </a:lnSpc>
            </a:pPr>
            <a:r>
              <a:rPr lang="en-US" altLang="ko-KR" sz="3200" dirty="0"/>
              <a:t>Hack the important server remotely and destroy/modify/disclose the information</a:t>
            </a:r>
          </a:p>
        </p:txBody>
      </p:sp>
      <p:sp>
        <p:nvSpPr>
          <p:cNvPr id="2" name="Date Placeholder 1"/>
          <p:cNvSpPr>
            <a:spLocks noGrp="1"/>
          </p:cNvSpPr>
          <p:nvPr>
            <p:ph type="dt" sz="half" idx="10"/>
          </p:nvPr>
        </p:nvSpPr>
        <p:spPr/>
        <p:txBody>
          <a:bodyPr/>
          <a:lstStyle/>
          <a:p>
            <a:fld id="{BCBDDD5F-EBC6-4BB4-A80E-70DD10839F8B}" type="datetime1">
              <a:rPr lang="en-US" smtClean="0"/>
              <a:t>10/30/2014</a:t>
            </a:fld>
            <a:endParaRPr lang="en-US"/>
          </a:p>
        </p:txBody>
      </p:sp>
      <p:pic>
        <p:nvPicPr>
          <p:cNvPr id="4" name="Picture 3"/>
          <p:cNvPicPr>
            <a:picLocks noChangeAspect="1"/>
          </p:cNvPicPr>
          <p:nvPr/>
        </p:nvPicPr>
        <p:blipFill>
          <a:blip r:embed="rId2"/>
          <a:stretch>
            <a:fillRect/>
          </a:stretch>
        </p:blipFill>
        <p:spPr>
          <a:xfrm>
            <a:off x="5227321" y="1"/>
            <a:ext cx="3916680" cy="3581400"/>
          </a:xfrm>
          <a:prstGeom prst="rect">
            <a:avLst/>
          </a:prstGeom>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2055915"/>
          </a:xfrm>
        </p:spPr>
        <p:txBody>
          <a:bodyPr>
            <a:normAutofit lnSpcReduction="10000"/>
          </a:bodyPr>
          <a:lstStyle/>
          <a:p>
            <a:pPr marL="0" indent="0" algn="l" rtl="0">
              <a:lnSpc>
                <a:spcPct val="100000"/>
              </a:lnSpc>
              <a:buNone/>
            </a:pPr>
            <a:r>
              <a:rPr lang="en-US" dirty="0" smtClean="0"/>
              <a:t>A </a:t>
            </a:r>
            <a:r>
              <a:rPr lang="en-US" dirty="0"/>
              <a:t>new Firefox feature called </a:t>
            </a:r>
            <a:r>
              <a:rPr lang="en-US" dirty="0">
                <a:solidFill>
                  <a:srgbClr val="C00000"/>
                </a:solidFill>
              </a:rPr>
              <a:t>“</a:t>
            </a:r>
            <a:r>
              <a:rPr lang="en-US" dirty="0" err="1">
                <a:solidFill>
                  <a:srgbClr val="C00000"/>
                </a:solidFill>
              </a:rPr>
              <a:t>Firesheep</a:t>
            </a:r>
            <a:r>
              <a:rPr lang="en-US" dirty="0">
                <a:solidFill>
                  <a:srgbClr val="C00000"/>
                </a:solidFill>
              </a:rPr>
              <a:t>”</a:t>
            </a:r>
            <a:r>
              <a:rPr lang="en-US" dirty="0"/>
              <a:t> can be used to easily hack into a person’s computer over a public Wi-Fi network and gain access to several popular sites, including Facebook, Twitter, and Amazon.</a:t>
            </a:r>
            <a:endParaRPr lang="ar-SA" dirty="0"/>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5" name="Picture 4"/>
          <p:cNvPicPr>
            <a:picLocks noChangeAspect="1"/>
          </p:cNvPicPr>
          <p:nvPr/>
        </p:nvPicPr>
        <p:blipFill>
          <a:blip r:embed="rId2"/>
          <a:stretch>
            <a:fillRect/>
          </a:stretch>
        </p:blipFill>
        <p:spPr>
          <a:xfrm>
            <a:off x="494071" y="2360715"/>
            <a:ext cx="8116529" cy="4360761"/>
          </a:xfrm>
          <a:prstGeom prst="rect">
            <a:avLst/>
          </a:prstGeom>
        </p:spPr>
      </p:pic>
    </p:spTree>
    <p:extLst>
      <p:ext uri="{BB962C8B-B14F-4D97-AF65-F5344CB8AC3E}">
        <p14:creationId xmlns:p14="http://schemas.microsoft.com/office/powerpoint/2010/main" val="2227058327"/>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381000"/>
            <a:ext cx="8077200" cy="467820"/>
          </a:xfrm>
          <a:prstGeom prst="rect">
            <a:avLst/>
          </a:prstGeom>
          <a:noFill/>
          <a:ln w="9525">
            <a:noFill/>
            <a:miter lim="800000"/>
            <a:headEnd/>
            <a:tailEnd/>
          </a:ln>
        </p:spPr>
        <p:txBody>
          <a:bodyPr wrap="square" lIns="0" tIns="0" rIns="0" bIns="0">
            <a:spAutoFit/>
          </a:bodyPr>
          <a:lstStyle/>
          <a:p>
            <a:pPr>
              <a:lnSpc>
                <a:spcPct val="95000"/>
              </a:lnSpc>
              <a:buClr>
                <a:srgbClr val="000000"/>
              </a:buClr>
              <a:buSzPct val="45000"/>
              <a:tabLst>
                <a:tab pos="656650" algn="l"/>
                <a:tab pos="1313299" algn="l"/>
                <a:tab pos="1969949" algn="l"/>
                <a:tab pos="2626599" algn="l"/>
                <a:tab pos="3283248" algn="l"/>
              </a:tabLst>
            </a:pPr>
            <a:r>
              <a:rPr lang="en-GB" sz="2800" dirty="0" smtClean="0">
                <a:solidFill>
                  <a:schemeClr val="tx1"/>
                </a:solidFill>
                <a:ea typeface="HG Mincho Light J" charset="0"/>
                <a:cs typeface="HG Mincho Light J" charset="0"/>
              </a:rPr>
              <a:t> </a:t>
            </a:r>
            <a:r>
              <a:rPr lang="en-GB" sz="3200" dirty="0">
                <a:solidFill>
                  <a:srgbClr val="C00000"/>
                </a:solidFill>
                <a:ea typeface="HG Mincho Light J" charset="0"/>
                <a:cs typeface="HG Mincho Light J" charset="0"/>
              </a:rPr>
              <a:t>Quantum </a:t>
            </a:r>
            <a:r>
              <a:rPr lang="en-GB" sz="3200" dirty="0" smtClean="0">
                <a:solidFill>
                  <a:srgbClr val="C00000"/>
                </a:solidFill>
                <a:ea typeface="HG Mincho Light J" charset="0"/>
                <a:cs typeface="HG Mincho Light J" charset="0"/>
              </a:rPr>
              <a:t>Computer</a:t>
            </a:r>
            <a:endParaRPr lang="en-GB" sz="2800" dirty="0">
              <a:solidFill>
                <a:srgbClr val="C00000"/>
              </a:solidFill>
              <a:ea typeface="HG Mincho Light J" charset="0"/>
              <a:cs typeface="HG Mincho Light J" charset="0"/>
            </a:endParaRPr>
          </a:p>
        </p:txBody>
      </p:sp>
      <p:pic>
        <p:nvPicPr>
          <p:cNvPr id="8198" name="Picture 6"/>
          <p:cNvPicPr>
            <a:picLocks noChangeAspect="1" noChangeArrowheads="1"/>
          </p:cNvPicPr>
          <p:nvPr/>
        </p:nvPicPr>
        <p:blipFill>
          <a:blip r:embed="rId3"/>
          <a:srcRect/>
          <a:stretch>
            <a:fillRect/>
          </a:stretch>
        </p:blipFill>
        <p:spPr bwMode="auto">
          <a:xfrm>
            <a:off x="304800" y="848821"/>
            <a:ext cx="8610600" cy="2580180"/>
          </a:xfrm>
          <a:prstGeom prst="rect">
            <a:avLst/>
          </a:prstGeom>
          <a:noFill/>
        </p:spPr>
      </p:pic>
      <p:sp>
        <p:nvSpPr>
          <p:cNvPr id="10" name="Date Placeholder 9"/>
          <p:cNvSpPr>
            <a:spLocks noGrp="1"/>
          </p:cNvSpPr>
          <p:nvPr>
            <p:ph type="dt" sz="half" idx="10"/>
          </p:nvPr>
        </p:nvSpPr>
        <p:spPr/>
        <p:txBody>
          <a:bodyPr/>
          <a:lstStyle/>
          <a:p>
            <a:fld id="{D3E238DA-62B1-4DF8-AE9D-325AA624810E}" type="datetime1">
              <a:rPr lang="en-US" smtClean="0"/>
              <a:t>10/30/2014</a:t>
            </a:fld>
            <a:endParaRPr lang="en-US"/>
          </a:p>
        </p:txBody>
      </p:sp>
      <p:pic>
        <p:nvPicPr>
          <p:cNvPr id="2" name="Picture 1"/>
          <p:cNvPicPr>
            <a:picLocks noChangeAspect="1"/>
          </p:cNvPicPr>
          <p:nvPr/>
        </p:nvPicPr>
        <p:blipFill>
          <a:blip r:embed="rId4"/>
          <a:stretch>
            <a:fillRect/>
          </a:stretch>
        </p:blipFill>
        <p:spPr>
          <a:xfrm>
            <a:off x="304800" y="3529679"/>
            <a:ext cx="8610600" cy="2667000"/>
          </a:xfrm>
          <a:prstGeom prst="rect">
            <a:avLst/>
          </a:prstGeom>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CC955B9-3BFF-4515-91D9-58736E752F45}" type="datetime1">
              <a:rPr lang="en-US" smtClean="0"/>
              <a:t>10/30/2014</a:t>
            </a:fld>
            <a:endParaRPr lang="en-US"/>
          </a:p>
        </p:txBody>
      </p:sp>
      <p:pic>
        <p:nvPicPr>
          <p:cNvPr id="5" name="Picture 3"/>
          <p:cNvPicPr>
            <a:picLocks noChangeAspect="1" noChangeArrowheads="1"/>
          </p:cNvPicPr>
          <p:nvPr/>
        </p:nvPicPr>
        <p:blipFill>
          <a:blip r:embed="rId2"/>
          <a:srcRect/>
          <a:stretch>
            <a:fillRect/>
          </a:stretch>
        </p:blipFill>
        <p:spPr bwMode="auto">
          <a:xfrm>
            <a:off x="322296" y="381000"/>
            <a:ext cx="8555004" cy="6272217"/>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28600"/>
            <a:ext cx="8210550" cy="5715000"/>
          </a:xfrm>
        </p:spPr>
        <p:txBody>
          <a:bodyPr>
            <a:noAutofit/>
          </a:bodyPr>
          <a:lstStyle/>
          <a:p>
            <a:pPr algn="l" rtl="0">
              <a:lnSpc>
                <a:spcPct val="150000"/>
              </a:lnSpc>
            </a:pPr>
            <a:r>
              <a:rPr lang="en-US" dirty="0" smtClean="0">
                <a:latin typeface="+mn-lt"/>
                <a:ea typeface="+mn-ea"/>
                <a:cs typeface="+mn-cs"/>
              </a:rPr>
              <a:t>When you exchange quantum keys with someone, you can be sure that no one could ever hope to figure them out. Any e-mail message, telephone call, or financial transaction encrypted with these keys will be safe.</a:t>
            </a:r>
            <a:endParaRPr lang="en-IN" dirty="0" smtClean="0">
              <a:latin typeface="+mn-lt"/>
              <a:ea typeface="+mn-ea"/>
              <a:cs typeface="+mn-cs"/>
            </a:endParaRPr>
          </a:p>
          <a:p>
            <a:pPr algn="l" rtl="0">
              <a:lnSpc>
                <a:spcPct val="150000"/>
              </a:lnSpc>
            </a:pPr>
            <a:r>
              <a:rPr lang="en-US" dirty="0" smtClean="0">
                <a:solidFill>
                  <a:srgbClr val="C00000"/>
                </a:solidFill>
                <a:latin typeface="+mn-lt"/>
                <a:ea typeface="+mn-ea"/>
                <a:cs typeface="+mn-cs"/>
              </a:rPr>
              <a:t>"If there are things that you want to keep protected for another 10 to 30 years, you need quantum cryptography," </a:t>
            </a:r>
          </a:p>
        </p:txBody>
      </p:sp>
      <p:sp>
        <p:nvSpPr>
          <p:cNvPr id="4" name="Date Placeholder 3"/>
          <p:cNvSpPr>
            <a:spLocks noGrp="1"/>
          </p:cNvSpPr>
          <p:nvPr>
            <p:ph type="dt" sz="half" idx="10"/>
          </p:nvPr>
        </p:nvSpPr>
        <p:spPr/>
        <p:txBody>
          <a:bodyPr/>
          <a:lstStyle/>
          <a:p>
            <a:pPr>
              <a:defRPr/>
            </a:pPr>
            <a:fld id="{B34BE9AA-1EC3-4746-B969-F2E286D1AE50}"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10550" cy="1325563"/>
          </a:xfrm>
        </p:spPr>
        <p:txBody>
          <a:bodyPr>
            <a:noAutofit/>
          </a:bodyPr>
          <a:lstStyle/>
          <a:p>
            <a:pPr rtl="0"/>
            <a:r>
              <a:rPr lang="en-US" sz="3200" dirty="0"/>
              <a:t>Quantum Network Secretly Running for 2 </a:t>
            </a:r>
            <a:r>
              <a:rPr lang="en-US" sz="3200" dirty="0" smtClean="0"/>
              <a:t>Years, Tia </a:t>
            </a:r>
            <a:r>
              <a:rPr lang="en-US" sz="3200" dirty="0" err="1"/>
              <a:t>Ghose</a:t>
            </a:r>
            <a:r>
              <a:rPr lang="en-US" sz="3200" dirty="0"/>
              <a:t>, </a:t>
            </a:r>
            <a:r>
              <a:rPr lang="en-US" sz="3200" dirty="0" err="1" smtClean="0"/>
              <a:t>LiveScience</a:t>
            </a:r>
            <a:r>
              <a:rPr lang="en-US" sz="3200" dirty="0" smtClean="0"/>
              <a:t>, May </a:t>
            </a:r>
            <a:r>
              <a:rPr lang="en-US" sz="3200" dirty="0"/>
              <a:t>08, </a:t>
            </a:r>
            <a:r>
              <a:rPr lang="en-US" sz="3200" dirty="0" smtClean="0"/>
              <a:t>2013.</a:t>
            </a:r>
            <a:br>
              <a:rPr lang="en-US" sz="3200" dirty="0" smtClean="0"/>
            </a:br>
            <a:r>
              <a:rPr lang="en-US" sz="2800" dirty="0"/>
              <a:t>T</a:t>
            </a:r>
            <a:r>
              <a:rPr lang="en-US" sz="2800" dirty="0" smtClean="0"/>
              <a:t>he </a:t>
            </a:r>
            <a:r>
              <a:rPr lang="en-US" sz="2800" dirty="0"/>
              <a:t>first economical </a:t>
            </a:r>
            <a:r>
              <a:rPr lang="en-US" sz="2800" dirty="0" smtClean="0"/>
              <a:t>and scalable</a:t>
            </a:r>
            <a:r>
              <a:rPr lang="en-US" sz="2800" dirty="0"/>
              <a:t> </a:t>
            </a:r>
            <a:r>
              <a:rPr lang="en-US" sz="2800" dirty="0">
                <a:hlinkClick r:id="rId2"/>
              </a:rPr>
              <a:t>quantum cryptography</a:t>
            </a:r>
            <a:r>
              <a:rPr lang="en-US" sz="2800" dirty="0"/>
              <a:t> that could be used with existing fiber-optic </a:t>
            </a:r>
            <a:r>
              <a:rPr lang="en-US" sz="2800" dirty="0" smtClean="0"/>
              <a:t>networks.</a:t>
            </a:r>
            <a:endParaRPr lang="ar-SA" sz="2800" dirty="0"/>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71682" name="Picture 2" descr="Computer circuit board with multiple processors making fast binary data output and number breaking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2736953"/>
            <a:ext cx="767715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299639"/>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algn="l" rtl="0"/>
            <a:r>
              <a:rPr lang="en-US" sz="3200" dirty="0"/>
              <a:t> </a:t>
            </a:r>
            <a:r>
              <a:rPr lang="en-US" sz="3200" b="1" dirty="0" smtClean="0">
                <a:effectLst>
                  <a:outerShdw blurRad="38100" dist="38100" dir="2700000" algn="tl">
                    <a:srgbClr val="000000">
                      <a:alpha val="43137"/>
                    </a:srgbClr>
                  </a:outerShdw>
                </a:effectLst>
              </a:rPr>
              <a:t>INTRODUCTION</a:t>
            </a:r>
            <a:endParaRPr lang="en-US" sz="3200" b="1" dirty="0">
              <a:effectLst>
                <a:outerShdw blurRad="38100" dist="38100" dir="2700000" algn="tl">
                  <a:srgbClr val="000000">
                    <a:alpha val="43137"/>
                  </a:srgbClr>
                </a:outerShdw>
              </a:effectLst>
            </a:endParaRPr>
          </a:p>
        </p:txBody>
      </p:sp>
      <p:sp>
        <p:nvSpPr>
          <p:cNvPr id="17" name="Date Placeholder 16"/>
          <p:cNvSpPr>
            <a:spLocks noGrp="1"/>
          </p:cNvSpPr>
          <p:nvPr>
            <p:ph type="dt" sz="half" idx="10"/>
          </p:nvPr>
        </p:nvSpPr>
        <p:spPr/>
        <p:txBody>
          <a:bodyPr/>
          <a:lstStyle/>
          <a:p>
            <a:fld id="{6E04A83A-76BE-4A1A-AD7A-DE084952D737}" type="datetime1">
              <a:rPr lang="en-US" sz="1200" smtClean="0"/>
              <a:t>10/30/2014</a:t>
            </a:fld>
            <a:endParaRPr lang="en-US" sz="3200" dirty="0"/>
          </a:p>
        </p:txBody>
      </p:sp>
      <p:sp>
        <p:nvSpPr>
          <p:cNvPr id="15365" name="Freeform 5"/>
          <p:cNvSpPr>
            <a:spLocks noEditPoints="1"/>
          </p:cNvSpPr>
          <p:nvPr/>
        </p:nvSpPr>
        <p:spPr bwMode="gray">
          <a:xfrm rot="-1358056">
            <a:off x="1077913" y="2309813"/>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accent2">
                  <a:gamma/>
                  <a:tint val="9412"/>
                  <a:invGamma/>
                </a:schemeClr>
              </a:gs>
              <a:gs pos="100000">
                <a:schemeClr val="accent2"/>
              </a:gs>
            </a:gsLst>
            <a:lin ang="0" scaled="1"/>
          </a:gradFill>
          <a:ln w="0">
            <a:noFill/>
            <a:prstDash val="solid"/>
            <a:round/>
            <a:headEnd/>
            <a:tailEnd/>
          </a:ln>
        </p:spPr>
        <p:txBody>
          <a:bodyPr/>
          <a:lstStyle/>
          <a:p>
            <a:endParaRPr lang="en-US" sz="3200"/>
          </a:p>
        </p:txBody>
      </p:sp>
      <p:sp>
        <p:nvSpPr>
          <p:cNvPr id="15367" name="Oval 7"/>
          <p:cNvSpPr>
            <a:spLocks noChangeArrowheads="1"/>
          </p:cNvSpPr>
          <p:nvPr/>
        </p:nvSpPr>
        <p:spPr bwMode="gray">
          <a:xfrm>
            <a:off x="3810000" y="1447800"/>
            <a:ext cx="1284288" cy="1274763"/>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sz="3200"/>
          </a:p>
        </p:txBody>
      </p:sp>
      <p:sp>
        <p:nvSpPr>
          <p:cNvPr id="15370" name="Oval 10"/>
          <p:cNvSpPr>
            <a:spLocks noChangeArrowheads="1"/>
          </p:cNvSpPr>
          <p:nvPr/>
        </p:nvSpPr>
        <p:spPr bwMode="gray">
          <a:xfrm>
            <a:off x="1752600" y="2438400"/>
            <a:ext cx="1284288"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sz="3200"/>
          </a:p>
        </p:txBody>
      </p:sp>
      <p:sp>
        <p:nvSpPr>
          <p:cNvPr id="15373" name="Oval 13"/>
          <p:cNvSpPr>
            <a:spLocks noChangeArrowheads="1"/>
          </p:cNvSpPr>
          <p:nvPr/>
        </p:nvSpPr>
        <p:spPr bwMode="gray">
          <a:xfrm>
            <a:off x="762000" y="3962400"/>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sz="3200"/>
          </a:p>
        </p:txBody>
      </p:sp>
      <p:sp>
        <p:nvSpPr>
          <p:cNvPr id="15376" name="Oval 16"/>
          <p:cNvSpPr>
            <a:spLocks noChangeArrowheads="1"/>
          </p:cNvSpPr>
          <p:nvPr/>
        </p:nvSpPr>
        <p:spPr bwMode="gray">
          <a:xfrm>
            <a:off x="4968827" y="4661193"/>
            <a:ext cx="1284288" cy="1274763"/>
          </a:xfrm>
          <a:prstGeom prst="ellipse">
            <a:avLst/>
          </a:prstGeom>
          <a:gradFill rotWithShape="1">
            <a:gsLst>
              <a:gs pos="0">
                <a:schemeClr val="tx2"/>
              </a:gs>
              <a:gs pos="100000">
                <a:schemeClr val="tx2">
                  <a:gamma/>
                  <a:shade val="35686"/>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sz="3200"/>
          </a:p>
        </p:txBody>
      </p:sp>
      <p:sp>
        <p:nvSpPr>
          <p:cNvPr id="15379" name="Oval 19"/>
          <p:cNvSpPr>
            <a:spLocks noChangeArrowheads="1"/>
          </p:cNvSpPr>
          <p:nvPr/>
        </p:nvSpPr>
        <p:spPr bwMode="gray">
          <a:xfrm>
            <a:off x="6400800" y="1524000"/>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sz="3200"/>
          </a:p>
        </p:txBody>
      </p:sp>
      <p:sp>
        <p:nvSpPr>
          <p:cNvPr id="15381" name="Text Box 21"/>
          <p:cNvSpPr txBox="1">
            <a:spLocks noChangeArrowheads="1"/>
          </p:cNvSpPr>
          <p:nvPr/>
        </p:nvSpPr>
        <p:spPr bwMode="gray">
          <a:xfrm>
            <a:off x="215280" y="2465101"/>
            <a:ext cx="3510898" cy="584775"/>
          </a:xfrm>
          <a:prstGeom prst="rect">
            <a:avLst/>
          </a:prstGeom>
          <a:noFill/>
          <a:ln w="9525">
            <a:noFill/>
            <a:miter lim="800000"/>
            <a:headEnd/>
            <a:tailEnd/>
          </a:ln>
          <a:effectLst/>
        </p:spPr>
        <p:txBody>
          <a:bodyPr wrap="none">
            <a:spAutoFit/>
          </a:bodyPr>
          <a:lstStyle/>
          <a:p>
            <a:pPr eaLnBrk="0" hangingPunct="0"/>
            <a:r>
              <a:rPr lang="en-US" sz="3200" b="1" dirty="0" smtClean="0"/>
              <a:t>Self-Driving Cars</a:t>
            </a:r>
            <a:endParaRPr lang="en-US" sz="3200" dirty="0">
              <a:latin typeface="Verdana" pitchFamily="34" charset="0"/>
            </a:endParaRPr>
          </a:p>
        </p:txBody>
      </p:sp>
      <p:sp>
        <p:nvSpPr>
          <p:cNvPr id="15382" name="Text Box 22"/>
          <p:cNvSpPr txBox="1">
            <a:spLocks noChangeArrowheads="1"/>
          </p:cNvSpPr>
          <p:nvPr/>
        </p:nvSpPr>
        <p:spPr bwMode="gray">
          <a:xfrm>
            <a:off x="3203249" y="1639314"/>
            <a:ext cx="2962671" cy="584775"/>
          </a:xfrm>
          <a:prstGeom prst="rect">
            <a:avLst/>
          </a:prstGeom>
          <a:noFill/>
          <a:ln w="9525">
            <a:noFill/>
            <a:miter lim="800000"/>
            <a:headEnd/>
            <a:tailEnd/>
          </a:ln>
          <a:effectLst/>
        </p:spPr>
        <p:txBody>
          <a:bodyPr wrap="none">
            <a:spAutoFit/>
          </a:bodyPr>
          <a:lstStyle/>
          <a:p>
            <a:pPr eaLnBrk="0" hangingPunct="0"/>
            <a:r>
              <a:rPr lang="en-US" sz="3200" dirty="0" err="1" smtClean="0">
                <a:latin typeface="Verdana" pitchFamily="34" charset="0"/>
              </a:rPr>
              <a:t>Nono</a:t>
            </a:r>
            <a:r>
              <a:rPr lang="en-US" sz="3200" dirty="0" smtClean="0">
                <a:latin typeface="Verdana" pitchFamily="34" charset="0"/>
              </a:rPr>
              <a:t> Science</a:t>
            </a:r>
            <a:endParaRPr lang="en-US" sz="3200" dirty="0">
              <a:latin typeface="Verdana" pitchFamily="34" charset="0"/>
            </a:endParaRPr>
          </a:p>
        </p:txBody>
      </p:sp>
      <p:sp>
        <p:nvSpPr>
          <p:cNvPr id="15383" name="Text Box 23"/>
          <p:cNvSpPr txBox="1">
            <a:spLocks noChangeArrowheads="1"/>
          </p:cNvSpPr>
          <p:nvPr/>
        </p:nvSpPr>
        <p:spPr bwMode="gray">
          <a:xfrm>
            <a:off x="6489891" y="1735140"/>
            <a:ext cx="2182008" cy="584775"/>
          </a:xfrm>
          <a:prstGeom prst="rect">
            <a:avLst/>
          </a:prstGeom>
          <a:noFill/>
          <a:ln w="9525">
            <a:noFill/>
            <a:miter lim="800000"/>
            <a:headEnd/>
            <a:tailEnd/>
          </a:ln>
          <a:effectLst/>
        </p:spPr>
        <p:txBody>
          <a:bodyPr wrap="none">
            <a:spAutoFit/>
          </a:bodyPr>
          <a:lstStyle/>
          <a:p>
            <a:pPr eaLnBrk="0" hangingPunct="0"/>
            <a:r>
              <a:rPr lang="en-US" sz="3200" dirty="0" smtClean="0">
                <a:latin typeface="Verdana" pitchFamily="34" charset="0"/>
              </a:rPr>
              <a:t>Biosensor</a:t>
            </a:r>
            <a:endParaRPr lang="en-US" sz="3200" dirty="0">
              <a:latin typeface="Verdana" pitchFamily="34" charset="0"/>
            </a:endParaRPr>
          </a:p>
        </p:txBody>
      </p:sp>
      <p:sp>
        <p:nvSpPr>
          <p:cNvPr id="15384" name="Text Box 24"/>
          <p:cNvSpPr txBox="1">
            <a:spLocks noChangeArrowheads="1"/>
          </p:cNvSpPr>
          <p:nvPr/>
        </p:nvSpPr>
        <p:spPr bwMode="gray">
          <a:xfrm>
            <a:off x="5058557" y="4904581"/>
            <a:ext cx="1194558" cy="584775"/>
          </a:xfrm>
          <a:prstGeom prst="rect">
            <a:avLst/>
          </a:prstGeom>
          <a:noFill/>
          <a:ln w="9525">
            <a:noFill/>
            <a:miter lim="800000"/>
            <a:headEnd/>
            <a:tailEnd/>
          </a:ln>
          <a:effectLst/>
        </p:spPr>
        <p:txBody>
          <a:bodyPr wrap="none">
            <a:spAutoFit/>
          </a:bodyPr>
          <a:lstStyle/>
          <a:p>
            <a:pPr eaLnBrk="0" hangingPunct="0"/>
            <a:r>
              <a:rPr lang="en-US" sz="3200" dirty="0" smtClean="0">
                <a:latin typeface="Verdana" pitchFamily="34" charset="0"/>
              </a:rPr>
              <a:t>RFID</a:t>
            </a:r>
            <a:endParaRPr lang="en-US" sz="3200" dirty="0">
              <a:latin typeface="Verdana" pitchFamily="34" charset="0"/>
            </a:endParaRPr>
          </a:p>
        </p:txBody>
      </p:sp>
      <p:sp>
        <p:nvSpPr>
          <p:cNvPr id="15385" name="Text Box 25"/>
          <p:cNvSpPr txBox="1">
            <a:spLocks noChangeArrowheads="1"/>
          </p:cNvSpPr>
          <p:nvPr/>
        </p:nvSpPr>
        <p:spPr bwMode="gray">
          <a:xfrm>
            <a:off x="762000" y="4419600"/>
            <a:ext cx="2531462" cy="584775"/>
          </a:xfrm>
          <a:prstGeom prst="rect">
            <a:avLst/>
          </a:prstGeom>
          <a:noFill/>
          <a:ln w="9525">
            <a:noFill/>
            <a:miter lim="800000"/>
            <a:headEnd/>
            <a:tailEnd/>
          </a:ln>
          <a:effectLst/>
        </p:spPr>
        <p:txBody>
          <a:bodyPr wrap="none">
            <a:spAutoFit/>
          </a:bodyPr>
          <a:lstStyle/>
          <a:p>
            <a:pPr eaLnBrk="0" hangingPunct="0"/>
            <a:r>
              <a:rPr lang="en-US" sz="3200" dirty="0" smtClean="0">
                <a:latin typeface="Verdana" pitchFamily="34" charset="0"/>
              </a:rPr>
              <a:t>Networking</a:t>
            </a:r>
            <a:endParaRPr lang="en-US" sz="3200" dirty="0">
              <a:latin typeface="Verdana" pitchFamily="34" charset="0"/>
            </a:endParaRPr>
          </a:p>
        </p:txBody>
      </p:sp>
      <p:sp>
        <p:nvSpPr>
          <p:cNvPr id="18" name="Oval 7"/>
          <p:cNvSpPr>
            <a:spLocks noChangeArrowheads="1"/>
          </p:cNvSpPr>
          <p:nvPr/>
        </p:nvSpPr>
        <p:spPr bwMode="gray">
          <a:xfrm>
            <a:off x="6789306" y="3629818"/>
            <a:ext cx="1284288" cy="1274763"/>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lang="en-US" sz="3200" b="1" dirty="0" smtClean="0"/>
              <a:t>Magnetic Memory</a:t>
            </a:r>
            <a:endParaRPr lang="en-US" sz="3200" dirty="0"/>
          </a:p>
        </p:txBody>
      </p:sp>
      <p:sp>
        <p:nvSpPr>
          <p:cNvPr id="16" name="Oval 10"/>
          <p:cNvSpPr>
            <a:spLocks noChangeArrowheads="1"/>
          </p:cNvSpPr>
          <p:nvPr/>
        </p:nvSpPr>
        <p:spPr bwMode="gray">
          <a:xfrm>
            <a:off x="2286000" y="4953000"/>
            <a:ext cx="1284288"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lang="en-US" sz="3200" b="1" dirty="0" smtClean="0"/>
              <a:t>Cryptography</a:t>
            </a:r>
            <a:endParaRPr lang="en-US" sz="3200" dirty="0"/>
          </a:p>
        </p:txBody>
      </p:sp>
      <p:sp>
        <p:nvSpPr>
          <p:cNvPr id="20" name="Oval 7"/>
          <p:cNvSpPr>
            <a:spLocks noChangeArrowheads="1"/>
          </p:cNvSpPr>
          <p:nvPr/>
        </p:nvSpPr>
        <p:spPr bwMode="gray">
          <a:xfrm>
            <a:off x="3810000" y="3124200"/>
            <a:ext cx="1284288" cy="1274763"/>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sz="3200"/>
          </a:p>
        </p:txBody>
      </p:sp>
      <p:sp>
        <p:nvSpPr>
          <p:cNvPr id="21" name="Text Box 24"/>
          <p:cNvSpPr txBox="1">
            <a:spLocks noChangeArrowheads="1"/>
          </p:cNvSpPr>
          <p:nvPr/>
        </p:nvSpPr>
        <p:spPr bwMode="gray">
          <a:xfrm>
            <a:off x="3739718" y="3448307"/>
            <a:ext cx="2112310" cy="584775"/>
          </a:xfrm>
          <a:prstGeom prst="rect">
            <a:avLst/>
          </a:prstGeom>
          <a:noFill/>
          <a:ln w="9525">
            <a:noFill/>
            <a:miter lim="800000"/>
            <a:headEnd/>
            <a:tailEnd/>
          </a:ln>
          <a:effectLst/>
        </p:spPr>
        <p:txBody>
          <a:bodyPr wrap="none">
            <a:spAutoFit/>
          </a:bodyPr>
          <a:lstStyle/>
          <a:p>
            <a:pPr eaLnBrk="0" hangingPunct="0"/>
            <a:r>
              <a:rPr lang="en-US" sz="3200" dirty="0" smtClean="0">
                <a:latin typeface="Verdana" pitchFamily="34" charset="0"/>
              </a:rPr>
              <a:t>Recycling</a:t>
            </a:r>
            <a:endParaRPr lang="en-US" sz="3200" dirty="0">
              <a:latin typeface="Verdana" pitchFamily="34" charset="0"/>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458200" cy="930273"/>
          </a:xfrm>
        </p:spPr>
        <p:txBody>
          <a:bodyPr>
            <a:normAutofit fontScale="90000"/>
          </a:bodyPr>
          <a:lstStyle/>
          <a:p>
            <a:pPr rtl="0"/>
            <a:r>
              <a:rPr lang="en-US" b="1" dirty="0" smtClean="0"/>
              <a:t>Components: Magnetic Memory</a:t>
            </a:r>
            <a:endParaRPr lang="en-IN" dirty="0"/>
          </a:p>
        </p:txBody>
      </p:sp>
      <p:sp>
        <p:nvSpPr>
          <p:cNvPr id="3" name="Content Placeholder 2"/>
          <p:cNvSpPr>
            <a:spLocks noGrp="1"/>
          </p:cNvSpPr>
          <p:nvPr>
            <p:ph idx="1"/>
          </p:nvPr>
        </p:nvSpPr>
        <p:spPr>
          <a:xfrm>
            <a:off x="304800" y="1295400"/>
            <a:ext cx="8686800" cy="4830763"/>
          </a:xfrm>
        </p:spPr>
        <p:txBody>
          <a:bodyPr>
            <a:normAutofit fontScale="92500"/>
          </a:bodyPr>
          <a:lstStyle/>
          <a:p>
            <a:pPr algn="l" rtl="0">
              <a:lnSpc>
                <a:spcPct val="150000"/>
              </a:lnSpc>
            </a:pPr>
            <a:r>
              <a:rPr lang="en-US" dirty="0" smtClean="0"/>
              <a:t>MRAM –</a:t>
            </a:r>
            <a:r>
              <a:rPr lang="en-US" dirty="0" smtClean="0">
                <a:solidFill>
                  <a:srgbClr val="C00000"/>
                </a:solidFill>
              </a:rPr>
              <a:t>Magneto Resistive Random Access Memory</a:t>
            </a:r>
          </a:p>
          <a:p>
            <a:pPr algn="l" rtl="0">
              <a:lnSpc>
                <a:spcPct val="150000"/>
              </a:lnSpc>
            </a:pPr>
            <a:r>
              <a:rPr lang="en-US" dirty="0" smtClean="0"/>
              <a:t>Today's PCs use </a:t>
            </a:r>
            <a:r>
              <a:rPr lang="en-US" dirty="0" smtClean="0">
                <a:solidFill>
                  <a:srgbClr val="C00000"/>
                </a:solidFill>
              </a:rPr>
              <a:t>SRAM</a:t>
            </a:r>
            <a:r>
              <a:rPr lang="en-US" dirty="0" smtClean="0">
                <a:solidFill>
                  <a:srgbClr val="FFFF00"/>
                </a:solidFill>
              </a:rPr>
              <a:t> </a:t>
            </a:r>
            <a:r>
              <a:rPr lang="en-US" dirty="0" smtClean="0"/>
              <a:t>(static RAM) and </a:t>
            </a:r>
            <a:r>
              <a:rPr lang="en-US" dirty="0" smtClean="0">
                <a:solidFill>
                  <a:srgbClr val="C00000"/>
                </a:solidFill>
              </a:rPr>
              <a:t>DRAM</a:t>
            </a:r>
            <a:r>
              <a:rPr lang="en-US" dirty="0" smtClean="0">
                <a:solidFill>
                  <a:srgbClr val="FFFF00"/>
                </a:solidFill>
              </a:rPr>
              <a:t> </a:t>
            </a:r>
            <a:r>
              <a:rPr lang="en-US" dirty="0" smtClean="0"/>
              <a:t>(dynamic RAM), both known as volatile memory. They can store information only if they have power</a:t>
            </a:r>
          </a:p>
          <a:p>
            <a:pPr algn="l" rtl="0">
              <a:lnSpc>
                <a:spcPct val="150000"/>
              </a:lnSpc>
            </a:pPr>
            <a:r>
              <a:rPr lang="en-US" dirty="0"/>
              <a:t>If an </a:t>
            </a:r>
            <a:r>
              <a:rPr lang="en-US" dirty="0">
                <a:solidFill>
                  <a:srgbClr val="C00000"/>
                </a:solidFill>
              </a:rPr>
              <a:t>MRAM</a:t>
            </a:r>
            <a:r>
              <a:rPr lang="en-US" dirty="0">
                <a:solidFill>
                  <a:srgbClr val="FFFF00"/>
                </a:solidFill>
              </a:rPr>
              <a:t> </a:t>
            </a:r>
            <a:r>
              <a:rPr lang="en-US" dirty="0"/>
              <a:t>computer loses power, you can restart it in an instant, and when you do, that four-page e-mail will be right where you left it.</a:t>
            </a:r>
          </a:p>
          <a:p>
            <a:pPr algn="l" rtl="0">
              <a:lnSpc>
                <a:spcPct val="150000"/>
              </a:lnSpc>
            </a:pPr>
            <a:endParaRPr lang="en-US" dirty="0" smtClean="0"/>
          </a:p>
          <a:p>
            <a:endParaRPr lang="en-IN" dirty="0" smtClean="0"/>
          </a:p>
          <a:p>
            <a:endParaRPr lang="en-IN" dirty="0"/>
          </a:p>
        </p:txBody>
      </p:sp>
      <p:sp>
        <p:nvSpPr>
          <p:cNvPr id="4" name="Date Placeholder 3"/>
          <p:cNvSpPr>
            <a:spLocks noGrp="1"/>
          </p:cNvSpPr>
          <p:nvPr>
            <p:ph type="dt" sz="half" idx="10"/>
          </p:nvPr>
        </p:nvSpPr>
        <p:spPr/>
        <p:txBody>
          <a:bodyPr/>
          <a:lstStyle/>
          <a:p>
            <a:pPr>
              <a:defRPr/>
            </a:pPr>
            <a:fld id="{41ACF869-65FC-473F-9DCF-8C9191FF4D1C}"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415310" cy="4572000"/>
          </a:xfrm>
        </p:spPr>
        <p:txBody>
          <a:bodyPr>
            <a:normAutofit/>
          </a:bodyPr>
          <a:lstStyle/>
          <a:p>
            <a:pPr marL="0" indent="0" algn="l" rtl="0">
              <a:lnSpc>
                <a:spcPct val="150000"/>
              </a:lnSpc>
              <a:buNone/>
            </a:pPr>
            <a:r>
              <a:rPr lang="en-US" sz="3200" dirty="0" smtClean="0">
                <a:solidFill>
                  <a:srgbClr val="C00000"/>
                </a:solidFill>
              </a:rPr>
              <a:t>Chia-Ling </a:t>
            </a:r>
            <a:r>
              <a:rPr lang="en-US" sz="3200" dirty="0" err="1" smtClean="0">
                <a:solidFill>
                  <a:srgbClr val="C00000"/>
                </a:solidFill>
              </a:rPr>
              <a:t>Chien</a:t>
            </a:r>
            <a:r>
              <a:rPr lang="en-US" sz="3200" dirty="0" smtClean="0">
                <a:solidFill>
                  <a:srgbClr val="C00000"/>
                </a:solidFill>
              </a:rPr>
              <a:t>, a professor of physics in the Krieger School of Arts and Sciences at Johns Hopkins University</a:t>
            </a:r>
            <a:r>
              <a:rPr lang="en-US" sz="3200" dirty="0" smtClean="0"/>
              <a:t>, whose research has long focused on magnetic structures. "Several thousand times a second, you have to reload them, or they go away.”</a:t>
            </a:r>
            <a:endParaRPr lang="en-IN" sz="3200" dirty="0"/>
          </a:p>
        </p:txBody>
      </p:sp>
      <p:sp>
        <p:nvSpPr>
          <p:cNvPr id="4" name="Date Placeholder 3"/>
          <p:cNvSpPr>
            <a:spLocks noGrp="1"/>
          </p:cNvSpPr>
          <p:nvPr>
            <p:ph type="dt" sz="half" idx="10"/>
          </p:nvPr>
        </p:nvSpPr>
        <p:spPr/>
        <p:txBody>
          <a:bodyPr/>
          <a:lstStyle/>
          <a:p>
            <a:pPr>
              <a:defRPr/>
            </a:pPr>
            <a:fld id="{8E6CC155-D060-4C70-B900-08726F24FABC}"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28603"/>
            <a:ext cx="8763000" cy="5927747"/>
          </a:xfrm>
        </p:spPr>
        <p:txBody>
          <a:bodyPr>
            <a:normAutofit fontScale="77500" lnSpcReduction="20000"/>
          </a:bodyPr>
          <a:lstStyle/>
          <a:p>
            <a:pPr marL="457200" indent="-457200" algn="l" rtl="0">
              <a:lnSpc>
                <a:spcPct val="150000"/>
              </a:lnSpc>
              <a:buFont typeface="Wingdings" pitchFamily="2" charset="2"/>
              <a:buChar char="q"/>
            </a:pPr>
            <a:r>
              <a:rPr lang="en-US" sz="3800" dirty="0" smtClean="0"/>
              <a:t>MRAM stores bits as magnetic polarities rather than electrical charges. </a:t>
            </a:r>
          </a:p>
          <a:p>
            <a:pPr marL="457200" indent="-457200" algn="l" rtl="0">
              <a:lnSpc>
                <a:spcPct val="150000"/>
              </a:lnSpc>
              <a:buFont typeface="Wingdings" pitchFamily="2" charset="2"/>
              <a:buChar char="q"/>
            </a:pPr>
            <a:r>
              <a:rPr lang="en-US" sz="3300" dirty="0" smtClean="0">
                <a:solidFill>
                  <a:srgbClr val="C00000"/>
                </a:solidFill>
              </a:rPr>
              <a:t>MRAM bits are made from magnetized metal material.</a:t>
            </a:r>
            <a:r>
              <a:rPr lang="en-US" sz="3300" dirty="0" smtClean="0"/>
              <a:t> </a:t>
            </a:r>
          </a:p>
          <a:p>
            <a:pPr marL="457200" indent="-457200" algn="l" rtl="0">
              <a:lnSpc>
                <a:spcPct val="150000"/>
              </a:lnSpc>
              <a:buFont typeface="Wingdings" pitchFamily="2" charset="2"/>
              <a:buChar char="q"/>
            </a:pPr>
            <a:r>
              <a:rPr lang="en-US" sz="3300" dirty="0" smtClean="0"/>
              <a:t>When a bit's polarity points in one direction, it holds as 1, when its polarity points in another direction, it holds as 0. The bits need electricity to change polarities but not to maintain them. </a:t>
            </a:r>
          </a:p>
          <a:p>
            <a:pPr marL="457200" indent="-457200" algn="l" rtl="0">
              <a:lnSpc>
                <a:spcPct val="150000"/>
              </a:lnSpc>
              <a:buFont typeface="Wingdings" pitchFamily="2" charset="2"/>
              <a:buChar char="q"/>
            </a:pPr>
            <a:r>
              <a:rPr lang="en-US" sz="3300" dirty="0" smtClean="0">
                <a:solidFill>
                  <a:srgbClr val="C00000"/>
                </a:solidFill>
              </a:rPr>
              <a:t>MRAM is nonvolatile, so when you turn off the power, all the bits retain their 1's and 0's.</a:t>
            </a:r>
            <a:endParaRPr lang="en-IN" sz="3300" dirty="0">
              <a:solidFill>
                <a:srgbClr val="C00000"/>
              </a:solidFill>
            </a:endParaRPr>
          </a:p>
        </p:txBody>
      </p:sp>
      <p:sp>
        <p:nvSpPr>
          <p:cNvPr id="4" name="Date Placeholder 3"/>
          <p:cNvSpPr>
            <a:spLocks noGrp="1"/>
          </p:cNvSpPr>
          <p:nvPr>
            <p:ph type="dt" sz="half" idx="10"/>
          </p:nvPr>
        </p:nvSpPr>
        <p:spPr/>
        <p:txBody>
          <a:bodyPr/>
          <a:lstStyle/>
          <a:p>
            <a:pPr>
              <a:defRPr/>
            </a:pPr>
            <a:fld id="{C0D839FA-AD06-4234-B38E-3765582807F3}"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7772400" cy="4114800"/>
          </a:xfrm>
        </p:spPr>
        <p:txBody>
          <a:bodyPr/>
          <a:lstStyle/>
          <a:p>
            <a:pPr marL="457200" indent="-457200" algn="l" rtl="0">
              <a:lnSpc>
                <a:spcPct val="150000"/>
              </a:lnSpc>
              <a:buFont typeface="Wingdings" pitchFamily="2" charset="2"/>
              <a:buChar char="q"/>
            </a:pPr>
            <a:r>
              <a:rPr lang="en-US" dirty="0" smtClean="0"/>
              <a:t>MRAM could let developers reinvent other parts of a PC as well. Potentially much faster than the continuous magnetic media inside today's hard drives, it may lead to better mass storage devices.</a:t>
            </a:r>
            <a:endParaRPr lang="en-IN" dirty="0"/>
          </a:p>
        </p:txBody>
      </p:sp>
      <p:sp>
        <p:nvSpPr>
          <p:cNvPr id="4" name="Date Placeholder 3"/>
          <p:cNvSpPr>
            <a:spLocks noGrp="1"/>
          </p:cNvSpPr>
          <p:nvPr>
            <p:ph type="dt" sz="half" idx="10"/>
          </p:nvPr>
        </p:nvSpPr>
        <p:spPr/>
        <p:txBody>
          <a:bodyPr/>
          <a:lstStyle/>
          <a:p>
            <a:pPr>
              <a:defRPr/>
            </a:pPr>
            <a:fld id="{C498EAD9-A100-488C-89E2-DAB6B63E6967}"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C00000"/>
                </a:solidFill>
              </a:rPr>
              <a:t>Wireless: Radio-Frequency ID Tags</a:t>
            </a:r>
            <a:r>
              <a:rPr lang="en-IN" b="1" dirty="0" smtClean="0"/>
              <a:t/>
            </a:r>
            <a:br>
              <a:rPr lang="en-IN" b="1" dirty="0" smtClean="0"/>
            </a:br>
            <a:endParaRPr lang="en-IN" dirty="0"/>
          </a:p>
        </p:txBody>
      </p:sp>
      <p:sp>
        <p:nvSpPr>
          <p:cNvPr id="3" name="Content Placeholder 2"/>
          <p:cNvSpPr>
            <a:spLocks noGrp="1"/>
          </p:cNvSpPr>
          <p:nvPr>
            <p:ph idx="1"/>
          </p:nvPr>
        </p:nvSpPr>
        <p:spPr>
          <a:xfrm>
            <a:off x="457200" y="1295400"/>
            <a:ext cx="8686800" cy="4830763"/>
          </a:xfrm>
        </p:spPr>
        <p:txBody>
          <a:bodyPr>
            <a:normAutofit fontScale="92500" lnSpcReduction="10000"/>
          </a:bodyPr>
          <a:lstStyle/>
          <a:p>
            <a:pPr algn="l" rtl="0">
              <a:lnSpc>
                <a:spcPct val="150000"/>
              </a:lnSpc>
            </a:pPr>
            <a:r>
              <a:rPr lang="en-US" sz="2800" dirty="0" smtClean="0">
                <a:solidFill>
                  <a:schemeClr val="tx1"/>
                </a:solidFill>
                <a:latin typeface="+mn-lt"/>
                <a:ea typeface="+mn-ea"/>
                <a:cs typeface="+mn-cs"/>
              </a:rPr>
              <a:t>Radio-frequency Identification (RFID) are tiny tags containing a microprocessor, an antenna, and an identification code are embedded in items.</a:t>
            </a:r>
          </a:p>
          <a:p>
            <a:pPr algn="l" rtl="0">
              <a:lnSpc>
                <a:spcPct val="150000"/>
              </a:lnSpc>
            </a:pPr>
            <a:r>
              <a:rPr lang="en-US" sz="2800" dirty="0" smtClean="0">
                <a:solidFill>
                  <a:srgbClr val="C00000"/>
                </a:solidFill>
                <a:latin typeface="+mn-lt"/>
                <a:ea typeface="+mn-ea"/>
                <a:cs typeface="+mn-cs"/>
              </a:rPr>
              <a:t>RFID goes back to World War II, when researchers created a system to reduce "friendly fire" incidents by beaming radio signals to an aircraft's transponder. Over time, the transponders, or tags, got smaller, cheaper, and more sophisticated, and RFID”s.</a:t>
            </a:r>
            <a:endParaRPr lang="en-IN" dirty="0">
              <a:solidFill>
                <a:srgbClr val="C00000"/>
              </a:solidFill>
            </a:endParaRPr>
          </a:p>
        </p:txBody>
      </p:sp>
      <p:sp>
        <p:nvSpPr>
          <p:cNvPr id="4" name="Date Placeholder 3"/>
          <p:cNvSpPr>
            <a:spLocks noGrp="1"/>
          </p:cNvSpPr>
          <p:nvPr>
            <p:ph type="dt" sz="half" idx="10"/>
          </p:nvPr>
        </p:nvSpPr>
        <p:spPr/>
        <p:txBody>
          <a:bodyPr/>
          <a:lstStyle/>
          <a:p>
            <a:pPr>
              <a:defRPr/>
            </a:pPr>
            <a:fld id="{C2591110-8C51-4E71-9F70-CB546010C953}"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286665"/>
            <a:ext cx="7772400" cy="457200"/>
          </a:xfrm>
        </p:spPr>
        <p:txBody>
          <a:bodyPr>
            <a:noAutofit/>
          </a:bodyPr>
          <a:lstStyle/>
          <a:p>
            <a:pPr algn="l"/>
            <a:r>
              <a:rPr lang="en-GB" sz="3200" dirty="0">
                <a:solidFill>
                  <a:srgbClr val="C00000"/>
                </a:solidFill>
                <a:latin typeface="Trebuchet MS" pitchFamily="34" charset="0"/>
                <a:cs typeface="Times New Roman" pitchFamily="16" charset="0"/>
              </a:rPr>
              <a:t>What is RFID</a:t>
            </a:r>
            <a:r>
              <a:rPr lang="en-GB" sz="3200" dirty="0" smtClean="0">
                <a:solidFill>
                  <a:srgbClr val="C00000"/>
                </a:solidFill>
                <a:latin typeface="Trebuchet MS" pitchFamily="34" charset="0"/>
                <a:cs typeface="Times New Roman" pitchFamily="16" charset="0"/>
              </a:rPr>
              <a:t>? </a:t>
            </a:r>
            <a:r>
              <a:rPr lang="en-GB" sz="2800" b="1" dirty="0" smtClean="0">
                <a:solidFill>
                  <a:srgbClr val="C00000"/>
                </a:solidFill>
                <a:latin typeface="Trebuchet MS" pitchFamily="34" charset="0"/>
                <a:cs typeface="Times New Roman" pitchFamily="16" charset="0"/>
              </a:rPr>
              <a:t>How </a:t>
            </a:r>
            <a:r>
              <a:rPr lang="en-GB" sz="2800" b="1" dirty="0">
                <a:solidFill>
                  <a:srgbClr val="C00000"/>
                </a:solidFill>
                <a:latin typeface="Trebuchet MS" pitchFamily="34" charset="0"/>
                <a:cs typeface="Times New Roman" pitchFamily="16" charset="0"/>
              </a:rPr>
              <a:t>RFID </a:t>
            </a:r>
            <a:r>
              <a:rPr lang="en-GB" sz="2800" b="1" dirty="0" smtClean="0">
                <a:solidFill>
                  <a:srgbClr val="C00000"/>
                </a:solidFill>
                <a:latin typeface="Trebuchet MS" pitchFamily="34" charset="0"/>
                <a:cs typeface="Times New Roman" pitchFamily="16" charset="0"/>
              </a:rPr>
              <a:t>works?</a:t>
            </a:r>
            <a:endParaRPr lang="en-US" sz="2800" b="1" dirty="0">
              <a:solidFill>
                <a:srgbClr val="C00000"/>
              </a:solidFill>
              <a:latin typeface="Trebuchet MS" pitchFamily="34" charset="0"/>
              <a:cs typeface="Times New Roman" pitchFamily="16" charset="0"/>
            </a:endParaRPr>
          </a:p>
        </p:txBody>
      </p:sp>
      <p:sp>
        <p:nvSpPr>
          <p:cNvPr id="13" name="Date Placeholder 12"/>
          <p:cNvSpPr>
            <a:spLocks noGrp="1"/>
          </p:cNvSpPr>
          <p:nvPr>
            <p:ph type="dt" sz="half" idx="10"/>
          </p:nvPr>
        </p:nvSpPr>
        <p:spPr/>
        <p:txBody>
          <a:bodyPr/>
          <a:lstStyle/>
          <a:p>
            <a:fld id="{2B7C05F9-63CD-49F1-95FE-0E41F49283DB}" type="datetime1">
              <a:rPr lang="en-US" smtClean="0"/>
              <a:t>10/30/2014</a:t>
            </a:fld>
            <a:endParaRPr lang="en-US"/>
          </a:p>
        </p:txBody>
      </p:sp>
      <p:sp>
        <p:nvSpPr>
          <p:cNvPr id="5123" name="Line 3"/>
          <p:cNvSpPr>
            <a:spLocks noChangeShapeType="1"/>
          </p:cNvSpPr>
          <p:nvPr/>
        </p:nvSpPr>
        <p:spPr bwMode="auto">
          <a:xfrm flipH="1">
            <a:off x="3124200" y="2514600"/>
            <a:ext cx="2540000" cy="579438"/>
          </a:xfrm>
          <a:prstGeom prst="line">
            <a:avLst/>
          </a:prstGeom>
          <a:noFill/>
          <a:ln w="25400">
            <a:solidFill>
              <a:srgbClr val="FF0000"/>
            </a:solidFill>
            <a:round/>
            <a:headEnd/>
            <a:tailEnd type="stealth" w="lg" len="lg"/>
          </a:ln>
          <a:effectLst/>
        </p:spPr>
        <p:txBody>
          <a:bodyPr>
            <a:spAutoFit/>
          </a:bodyPr>
          <a:lstStyle/>
          <a:p>
            <a:endParaRPr lang="en-IN"/>
          </a:p>
        </p:txBody>
      </p:sp>
      <p:sp>
        <p:nvSpPr>
          <p:cNvPr id="5124" name="Line 4"/>
          <p:cNvSpPr>
            <a:spLocks noChangeShapeType="1"/>
          </p:cNvSpPr>
          <p:nvPr/>
        </p:nvSpPr>
        <p:spPr bwMode="auto">
          <a:xfrm flipV="1">
            <a:off x="3200400" y="2971800"/>
            <a:ext cx="2525713" cy="579438"/>
          </a:xfrm>
          <a:prstGeom prst="line">
            <a:avLst/>
          </a:prstGeom>
          <a:noFill/>
          <a:ln w="25400">
            <a:solidFill>
              <a:srgbClr val="00FF00"/>
            </a:solidFill>
            <a:prstDash val="dash"/>
            <a:round/>
            <a:headEnd/>
            <a:tailEnd type="stealth" w="lg" len="lg"/>
          </a:ln>
          <a:effectLst/>
        </p:spPr>
        <p:txBody>
          <a:bodyPr>
            <a:spAutoFit/>
          </a:bodyPr>
          <a:lstStyle/>
          <a:p>
            <a:endParaRPr lang="en-IN"/>
          </a:p>
        </p:txBody>
      </p:sp>
      <p:pic>
        <p:nvPicPr>
          <p:cNvPr id="5125" name="Picture 5" descr="tag"/>
          <p:cNvPicPr>
            <a:picLocks noChangeAspect="1" noChangeArrowheads="1"/>
          </p:cNvPicPr>
          <p:nvPr/>
        </p:nvPicPr>
        <p:blipFill>
          <a:blip r:embed="rId2"/>
          <a:srcRect/>
          <a:stretch>
            <a:fillRect/>
          </a:stretch>
        </p:blipFill>
        <p:spPr bwMode="auto">
          <a:xfrm>
            <a:off x="0" y="1600200"/>
            <a:ext cx="3505200" cy="3505200"/>
          </a:xfrm>
          <a:prstGeom prst="rect">
            <a:avLst/>
          </a:prstGeom>
          <a:noFill/>
        </p:spPr>
      </p:pic>
      <p:pic>
        <p:nvPicPr>
          <p:cNvPr id="5126" name="Picture 6" descr="reader"/>
          <p:cNvPicPr>
            <a:picLocks noChangeAspect="1" noChangeArrowheads="1"/>
          </p:cNvPicPr>
          <p:nvPr/>
        </p:nvPicPr>
        <p:blipFill>
          <a:blip r:embed="rId3"/>
          <a:srcRect/>
          <a:stretch>
            <a:fillRect/>
          </a:stretch>
        </p:blipFill>
        <p:spPr bwMode="auto">
          <a:xfrm>
            <a:off x="5722520" y="152400"/>
            <a:ext cx="3421480" cy="3036887"/>
          </a:xfrm>
          <a:prstGeom prst="rect">
            <a:avLst/>
          </a:prstGeom>
          <a:noFill/>
        </p:spPr>
      </p:pic>
      <p:sp>
        <p:nvSpPr>
          <p:cNvPr id="5127" name="WordArt 7"/>
          <p:cNvSpPr>
            <a:spLocks noChangeArrowheads="1" noChangeShapeType="1" noTextEdit="1"/>
          </p:cNvSpPr>
          <p:nvPr/>
        </p:nvSpPr>
        <p:spPr bwMode="auto">
          <a:xfrm>
            <a:off x="3581400" y="2133600"/>
            <a:ext cx="1981200" cy="609600"/>
          </a:xfrm>
          <a:prstGeom prst="rect">
            <a:avLst/>
          </a:prstGeom>
        </p:spPr>
        <p:txBody>
          <a:bodyPr wrap="none" fromWordArt="1">
            <a:prstTxWarp prst="textSlantUp">
              <a:avLst>
                <a:gd name="adj" fmla="val 55556"/>
              </a:avLst>
            </a:prstTxWarp>
          </a:bodyPr>
          <a:lstStyle/>
          <a:p>
            <a:pPr algn="ctr"/>
            <a:r>
              <a:rPr lang="en-IN" sz="1400" kern="10" dirty="0">
                <a:ln w="9525">
                  <a:solidFill>
                    <a:srgbClr val="000000"/>
                  </a:solidFill>
                  <a:round/>
                  <a:headEnd/>
                  <a:tailEnd type="none" w="lg" len="lg"/>
                </a:ln>
                <a:solidFill>
                  <a:srgbClr val="FFFF00"/>
                </a:solidFill>
                <a:latin typeface="Arial Black"/>
              </a:rPr>
              <a:t>Activation Signal</a:t>
            </a:r>
          </a:p>
        </p:txBody>
      </p:sp>
      <p:sp>
        <p:nvSpPr>
          <p:cNvPr id="5128" name="WordArt 8"/>
          <p:cNvSpPr>
            <a:spLocks noChangeArrowheads="1" noChangeShapeType="1" noTextEdit="1"/>
          </p:cNvSpPr>
          <p:nvPr/>
        </p:nvSpPr>
        <p:spPr bwMode="auto">
          <a:xfrm rot="961494">
            <a:off x="3974038" y="3490790"/>
            <a:ext cx="1098584" cy="791014"/>
          </a:xfrm>
          <a:prstGeom prst="rect">
            <a:avLst/>
          </a:prstGeom>
        </p:spPr>
        <p:txBody>
          <a:bodyPr wrap="none" fromWordArt="1">
            <a:prstTxWarp prst="textSlantUp">
              <a:avLst>
                <a:gd name="adj" fmla="val 55556"/>
              </a:avLst>
            </a:prstTxWarp>
          </a:bodyPr>
          <a:lstStyle/>
          <a:p>
            <a:pPr algn="ctr"/>
            <a:r>
              <a:rPr lang="en-IN" sz="1400" kern="10" dirty="0">
                <a:ln w="9525">
                  <a:solidFill>
                    <a:srgbClr val="000000"/>
                  </a:solidFill>
                  <a:round/>
                  <a:headEnd/>
                  <a:tailEnd type="none" w="lg" len="lg"/>
                </a:ln>
                <a:solidFill>
                  <a:srgbClr val="FFFF00"/>
                </a:solidFill>
                <a:latin typeface="Arial Black"/>
              </a:rPr>
              <a:t>Data</a:t>
            </a:r>
          </a:p>
        </p:txBody>
      </p:sp>
      <p:pic>
        <p:nvPicPr>
          <p:cNvPr id="5129" name="Picture 9" descr="computer"/>
          <p:cNvPicPr>
            <a:picLocks noChangeAspect="1" noChangeArrowheads="1"/>
          </p:cNvPicPr>
          <p:nvPr/>
        </p:nvPicPr>
        <p:blipFill>
          <a:blip r:embed="rId4"/>
          <a:srcRect/>
          <a:stretch>
            <a:fillRect/>
          </a:stretch>
        </p:blipFill>
        <p:spPr bwMode="auto">
          <a:xfrm>
            <a:off x="5271721" y="4114800"/>
            <a:ext cx="3872279" cy="2667000"/>
          </a:xfrm>
          <a:prstGeom prst="rect">
            <a:avLst/>
          </a:prstGeom>
          <a:noFill/>
          <a:ln w="9525">
            <a:noFill/>
            <a:miter lim="800000"/>
            <a:headEnd/>
            <a:tailEnd/>
          </a:ln>
        </p:spPr>
      </p:pic>
      <p:sp>
        <p:nvSpPr>
          <p:cNvPr id="5130" name="Line 10"/>
          <p:cNvSpPr>
            <a:spLocks noChangeShapeType="1"/>
          </p:cNvSpPr>
          <p:nvPr/>
        </p:nvSpPr>
        <p:spPr bwMode="auto">
          <a:xfrm>
            <a:off x="6948488" y="3130550"/>
            <a:ext cx="0" cy="1654175"/>
          </a:xfrm>
          <a:prstGeom prst="line">
            <a:avLst/>
          </a:prstGeom>
          <a:noFill/>
          <a:ln w="25400">
            <a:solidFill>
              <a:srgbClr val="00FF00"/>
            </a:solidFill>
            <a:prstDash val="dash"/>
            <a:round/>
            <a:headEnd/>
            <a:tailEnd type="stealth" w="lg" len="lg"/>
          </a:ln>
          <a:effectLst/>
        </p:spPr>
        <p:txBody>
          <a:bodyPr>
            <a:spAutoFit/>
          </a:bodyPr>
          <a:lstStyle/>
          <a:p>
            <a:endParaRPr lang="en-IN"/>
          </a:p>
        </p:txBody>
      </p:sp>
      <p:sp>
        <p:nvSpPr>
          <p:cNvPr id="5131" name="WordArt 11"/>
          <p:cNvSpPr>
            <a:spLocks noChangeArrowheads="1" noChangeShapeType="1" noTextEdit="1"/>
          </p:cNvSpPr>
          <p:nvPr/>
        </p:nvSpPr>
        <p:spPr bwMode="auto">
          <a:xfrm rot="961494">
            <a:off x="7100888" y="3673475"/>
            <a:ext cx="676275" cy="371475"/>
          </a:xfrm>
          <a:prstGeom prst="rect">
            <a:avLst/>
          </a:prstGeom>
        </p:spPr>
        <p:txBody>
          <a:bodyPr wrap="none" fromWordArt="1">
            <a:prstTxWarp prst="textSlantUp">
              <a:avLst>
                <a:gd name="adj" fmla="val 55556"/>
              </a:avLst>
            </a:prstTxWarp>
          </a:bodyPr>
          <a:lstStyle/>
          <a:p>
            <a:pPr algn="ctr"/>
            <a:r>
              <a:rPr lang="en-IN" sz="1400" kern="10">
                <a:ln w="9525">
                  <a:solidFill>
                    <a:srgbClr val="000000"/>
                  </a:solidFill>
                  <a:round/>
                  <a:headEnd/>
                  <a:tailEnd type="none" w="lg" len="lg"/>
                </a:ln>
                <a:solidFill>
                  <a:srgbClr val="000000"/>
                </a:solidFill>
                <a:latin typeface="Arial Black"/>
              </a:rPr>
              <a:t>Data</a:t>
            </a: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382000" cy="1600200"/>
          </a:xfrm>
        </p:spPr>
        <p:txBody>
          <a:bodyPr>
            <a:noAutofit/>
          </a:bodyPr>
          <a:lstStyle/>
          <a:p>
            <a:pPr rtl="0">
              <a:lnSpc>
                <a:spcPct val="120000"/>
              </a:lnSpc>
            </a:pPr>
            <a:r>
              <a:rPr lang="en-US" sz="2800" dirty="0"/>
              <a:t>New Tracking Chip Size of a Dust </a:t>
            </a:r>
            <a:r>
              <a:rPr lang="en-US" sz="2800" dirty="0" smtClean="0"/>
              <a:t>Grain: </a:t>
            </a:r>
            <a:r>
              <a:rPr lang="en-US" sz="2800" dirty="0"/>
              <a:t>0.05 x 0.05 millimeters. "</a:t>
            </a:r>
            <a:r>
              <a:rPr lang="en-US" sz="2800" dirty="0" smtClean="0"/>
              <a:t>RFID“ chip (The </a:t>
            </a:r>
            <a:r>
              <a:rPr lang="en-US" sz="2800" dirty="0"/>
              <a:t>world's smallest and </a:t>
            </a:r>
            <a:r>
              <a:rPr lang="en-US" sz="2800" dirty="0" smtClean="0"/>
              <a:t>thinnest tags by </a:t>
            </a:r>
            <a:r>
              <a:rPr lang="en-US" sz="2800" dirty="0" smtClean="0">
                <a:solidFill>
                  <a:srgbClr val="C00000"/>
                </a:solidFill>
              </a:rPr>
              <a:t>Hitachi)</a:t>
            </a:r>
            <a:r>
              <a:rPr lang="en-US" sz="2800" dirty="0" smtClean="0"/>
              <a:t>. It is use </a:t>
            </a:r>
            <a:r>
              <a:rPr lang="en-US" sz="2800" dirty="0"/>
              <a:t>a tiny antenna to transfer small amounts of data for identification purposes</a:t>
            </a:r>
            <a:r>
              <a:rPr lang="en-US" sz="2800" dirty="0" smtClean="0"/>
              <a:t>. It can call as TATO tag</a:t>
            </a:r>
            <a:r>
              <a:rPr lang="en-US" sz="2800" dirty="0"/>
              <a:t/>
            </a:r>
            <a:br>
              <a:rPr lang="en-US" sz="2800" dirty="0"/>
            </a:br>
            <a:r>
              <a:rPr lang="en-US" sz="2800" dirty="0"/>
              <a:t/>
            </a:r>
            <a:br>
              <a:rPr lang="en-US" sz="2800" dirty="0"/>
            </a:br>
            <a:endParaRPr lang="en-US" sz="2800" dirty="0"/>
          </a:p>
        </p:txBody>
      </p:sp>
      <p:sp>
        <p:nvSpPr>
          <p:cNvPr id="3" name="Date Placeholder 2"/>
          <p:cNvSpPr>
            <a:spLocks noGrp="1"/>
          </p:cNvSpPr>
          <p:nvPr>
            <p:ph type="dt" sz="half" idx="10"/>
          </p:nvPr>
        </p:nvSpPr>
        <p:spPr/>
        <p:txBody>
          <a:bodyPr/>
          <a:lstStyle/>
          <a:p>
            <a:fld id="{873326BE-7397-474D-B7D6-30D076E3DD3E}" type="datetime1">
              <a:rPr lang="en-US" smtClean="0"/>
              <a:t>10/30/2014</a:t>
            </a:fld>
            <a:endParaRPr lang="en-US"/>
          </a:p>
        </p:txBody>
      </p:sp>
      <p:pic>
        <p:nvPicPr>
          <p:cNvPr id="4" name="Picture 3"/>
          <p:cNvPicPr>
            <a:picLocks noChangeAspect="1"/>
          </p:cNvPicPr>
          <p:nvPr/>
        </p:nvPicPr>
        <p:blipFill>
          <a:blip r:embed="rId2"/>
          <a:stretch>
            <a:fillRect/>
          </a:stretch>
        </p:blipFill>
        <p:spPr>
          <a:xfrm>
            <a:off x="628650" y="2895600"/>
            <a:ext cx="8058150" cy="3733800"/>
          </a:xfrm>
          <a:prstGeom prst="rect">
            <a:avLst/>
          </a:prstGeom>
        </p:spPr>
      </p:pic>
    </p:spTree>
    <p:extLst>
      <p:ext uri="{BB962C8B-B14F-4D97-AF65-F5344CB8AC3E}">
        <p14:creationId xmlns:p14="http://schemas.microsoft.com/office/powerpoint/2010/main" val="1717842719"/>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normAutofit/>
          </a:bodyPr>
          <a:lstStyle/>
          <a:p>
            <a:r>
              <a:rPr lang="en-US" sz="3600" dirty="0" smtClean="0">
                <a:solidFill>
                  <a:srgbClr val="C00000"/>
                </a:solidFill>
              </a:rPr>
              <a:t>RFID</a:t>
            </a:r>
            <a:endParaRPr lang="ar-SA" sz="3600" dirty="0">
              <a:solidFill>
                <a:srgbClr val="C00000"/>
              </a:solidFill>
            </a:endParaRPr>
          </a:p>
        </p:txBody>
      </p:sp>
      <p:sp>
        <p:nvSpPr>
          <p:cNvPr id="3" name="Date Placeholder 2"/>
          <p:cNvSpPr>
            <a:spLocks noGrp="1"/>
          </p:cNvSpPr>
          <p:nvPr>
            <p:ph type="dt" sz="half" idx="10"/>
          </p:nvPr>
        </p:nvSpPr>
        <p:spPr/>
        <p:txBody>
          <a:bodyPr/>
          <a:lstStyle/>
          <a:p>
            <a:fld id="{873326BE-7397-474D-B7D6-30D076E3DD3E}" type="datetime1">
              <a:rPr lang="en-US" smtClean="0"/>
              <a:t>10/30/2014</a:t>
            </a:fld>
            <a:endParaRPr lang="en-US"/>
          </a:p>
        </p:txBody>
      </p:sp>
      <p:sp>
        <p:nvSpPr>
          <p:cNvPr id="4" name="Rectangle 3"/>
          <p:cNvSpPr/>
          <p:nvPr/>
        </p:nvSpPr>
        <p:spPr>
          <a:xfrm>
            <a:off x="628650" y="1173481"/>
            <a:ext cx="8134350" cy="5262979"/>
          </a:xfrm>
          <a:prstGeom prst="rect">
            <a:avLst/>
          </a:prstGeom>
        </p:spPr>
        <p:txBody>
          <a:bodyPr wrap="square">
            <a:spAutoFit/>
          </a:bodyPr>
          <a:lstStyle/>
          <a:p>
            <a:pPr algn="just"/>
            <a:r>
              <a:rPr lang="en-US" sz="2800" dirty="0">
                <a:solidFill>
                  <a:srgbClr val="666666"/>
                </a:solidFill>
                <a:latin typeface="Open sans"/>
              </a:rPr>
              <a:t>The new RFID chips have a 128-bit ROM for storing a unique 38 digit </a:t>
            </a:r>
            <a:r>
              <a:rPr lang="en-US" sz="2800" dirty="0" smtClean="0">
                <a:solidFill>
                  <a:srgbClr val="666666"/>
                </a:solidFill>
                <a:latin typeface="Open sans"/>
              </a:rPr>
              <a:t>number. Hitachi </a:t>
            </a:r>
            <a:r>
              <a:rPr lang="en-US" sz="2800" dirty="0">
                <a:solidFill>
                  <a:srgbClr val="666666"/>
                </a:solidFill>
                <a:latin typeface="Open sans"/>
              </a:rPr>
              <a:t>used semiconductor miniaturization technology and electron beams to write data on the </a:t>
            </a:r>
            <a:r>
              <a:rPr lang="en-US" sz="2800" dirty="0" smtClean="0">
                <a:solidFill>
                  <a:srgbClr val="666666"/>
                </a:solidFill>
                <a:latin typeface="Open sans"/>
              </a:rPr>
              <a:t>chip.</a:t>
            </a:r>
          </a:p>
          <a:p>
            <a:endParaRPr lang="en-US" sz="2800" dirty="0">
              <a:solidFill>
                <a:srgbClr val="666666"/>
              </a:solidFill>
              <a:latin typeface="Open sans"/>
            </a:endParaRPr>
          </a:p>
          <a:p>
            <a:pPr algn="just"/>
            <a:r>
              <a:rPr lang="en-US" sz="2800" dirty="0">
                <a:solidFill>
                  <a:srgbClr val="C00000"/>
                </a:solidFill>
                <a:latin typeface="Open sans"/>
              </a:rPr>
              <a:t>Hitachi's mu-chips are already in production; they were used to prevent ticket forgery at last year's </a:t>
            </a:r>
            <a:r>
              <a:rPr lang="en-US" sz="2800" dirty="0">
                <a:solidFill>
                  <a:srgbClr val="000000"/>
                </a:solidFill>
                <a:latin typeface="Open sans"/>
              </a:rPr>
              <a:t>Aichi international technology exposition</a:t>
            </a:r>
            <a:r>
              <a:rPr lang="en-US" sz="2800" dirty="0">
                <a:solidFill>
                  <a:srgbClr val="C00000"/>
                </a:solidFill>
                <a:latin typeface="Open sans"/>
              </a:rPr>
              <a:t>. RFID 'powder,' on the other hand, is so much smaller that it can easily be incorporated into thin paper, like that used in paper currency and gift certificates.</a:t>
            </a:r>
            <a:endParaRPr lang="en-US" sz="2800" b="0" i="0" dirty="0">
              <a:solidFill>
                <a:srgbClr val="C00000"/>
              </a:solidFill>
              <a:effectLst/>
              <a:latin typeface="Open sans"/>
            </a:endParaRPr>
          </a:p>
        </p:txBody>
      </p:sp>
    </p:spTree>
    <p:extLst>
      <p:ext uri="{BB962C8B-B14F-4D97-AF65-F5344CB8AC3E}">
        <p14:creationId xmlns:p14="http://schemas.microsoft.com/office/powerpoint/2010/main" val="3208774036"/>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219200" y="228600"/>
            <a:ext cx="4419600" cy="646331"/>
          </a:xfrm>
          <a:prstGeom prst="rect">
            <a:avLst/>
          </a:prstGeom>
          <a:noFill/>
          <a:ln w="9525">
            <a:noFill/>
            <a:miter lim="800000"/>
            <a:headEnd/>
            <a:tailEnd/>
          </a:ln>
          <a:effectLst/>
        </p:spPr>
        <p:txBody>
          <a:bodyPr>
            <a:spAutoFit/>
          </a:bodyPr>
          <a:lstStyle/>
          <a:p>
            <a:r>
              <a:rPr lang="en-GB" sz="3600" b="1" dirty="0" smtClean="0">
                <a:solidFill>
                  <a:srgbClr val="C00000"/>
                </a:solidFill>
                <a:latin typeface="Trebuchet MS" pitchFamily="34" charset="0"/>
                <a:cs typeface="Times New Roman" pitchFamily="16" charset="0"/>
              </a:rPr>
              <a:t>RFID-</a:t>
            </a:r>
            <a:r>
              <a:rPr lang="en-GB" sz="2600" dirty="0" smtClean="0">
                <a:solidFill>
                  <a:srgbClr val="C00000"/>
                </a:solidFill>
                <a:latin typeface="Trebuchet MS" pitchFamily="34" charset="0"/>
                <a:cs typeface="Times New Roman" pitchFamily="16" charset="0"/>
              </a:rPr>
              <a:t>Booming </a:t>
            </a:r>
            <a:r>
              <a:rPr lang="en-GB" sz="2600" dirty="0">
                <a:solidFill>
                  <a:srgbClr val="C00000"/>
                </a:solidFill>
                <a:latin typeface="Trebuchet MS" pitchFamily="34" charset="0"/>
                <a:cs typeface="Times New Roman" pitchFamily="16" charset="0"/>
              </a:rPr>
              <a:t>markets</a:t>
            </a:r>
            <a:endParaRPr lang="en-US" sz="2600" dirty="0">
              <a:solidFill>
                <a:srgbClr val="C00000"/>
              </a:solidFill>
              <a:latin typeface="Trebuchet MS" pitchFamily="34" charset="0"/>
              <a:cs typeface="Times New Roman" pitchFamily="16" charset="0"/>
            </a:endParaRPr>
          </a:p>
        </p:txBody>
      </p:sp>
      <p:sp>
        <p:nvSpPr>
          <p:cNvPr id="8195" name="Rectangle 3"/>
          <p:cNvSpPr>
            <a:spLocks noChangeArrowheads="1"/>
          </p:cNvSpPr>
          <p:nvPr/>
        </p:nvSpPr>
        <p:spPr bwMode="auto">
          <a:xfrm>
            <a:off x="457200" y="905411"/>
            <a:ext cx="8534400" cy="5262979"/>
          </a:xfrm>
          <a:prstGeom prst="rect">
            <a:avLst/>
          </a:prstGeom>
          <a:noFill/>
          <a:ln w="9525">
            <a:noFill/>
            <a:miter lim="800000"/>
            <a:headEnd/>
            <a:tailEnd/>
          </a:ln>
          <a:effectLst/>
        </p:spPr>
        <p:txBody>
          <a:bodyPr wrap="square">
            <a:spAutoFit/>
          </a:bodyPr>
          <a:lstStyle/>
          <a:p>
            <a:pPr marL="457200" indent="-457200">
              <a:spcBef>
                <a:spcPct val="50000"/>
              </a:spcBef>
              <a:buClr>
                <a:srgbClr val="FF0000"/>
              </a:buClr>
              <a:buSzPct val="90000"/>
              <a:buFontTx/>
              <a:buChar char="o"/>
            </a:pPr>
            <a:r>
              <a:rPr lang="de-DE" sz="3200" b="1" dirty="0">
                <a:latin typeface="Trebuchet MS" pitchFamily="34" charset="0"/>
                <a:cs typeface="Arial" charset="0"/>
              </a:rPr>
              <a:t>Analysts:</a:t>
            </a:r>
            <a:r>
              <a:rPr lang="de-DE" sz="3200" dirty="0">
                <a:latin typeface="Trebuchet MS" pitchFamily="34" charset="0"/>
                <a:cs typeface="Arial" charset="0"/>
              </a:rPr>
              <a:t> tremendous market-growth</a:t>
            </a:r>
          </a:p>
          <a:p>
            <a:pPr marL="457200" indent="-457200">
              <a:spcBef>
                <a:spcPct val="50000"/>
              </a:spcBef>
              <a:buClr>
                <a:srgbClr val="FF0000"/>
              </a:buClr>
              <a:buSzPct val="90000"/>
              <a:buFontTx/>
              <a:buChar char="o"/>
            </a:pPr>
            <a:r>
              <a:rPr lang="de-DE" sz="3200" b="1" dirty="0">
                <a:solidFill>
                  <a:srgbClr val="7030A0"/>
                </a:solidFill>
                <a:latin typeface="Trebuchet MS" pitchFamily="34" charset="0"/>
                <a:cs typeface="Arial" charset="0"/>
              </a:rPr>
              <a:t>Problem:</a:t>
            </a:r>
            <a:r>
              <a:rPr lang="de-DE" sz="3200" dirty="0">
                <a:solidFill>
                  <a:srgbClr val="7030A0"/>
                </a:solidFill>
                <a:latin typeface="Trebuchet MS" pitchFamily="34" charset="0"/>
                <a:cs typeface="Arial" charset="0"/>
              </a:rPr>
              <a:t> estimates vs. guesstimates (remarkable differences in </a:t>
            </a:r>
            <a:r>
              <a:rPr lang="de-DE" sz="3200" dirty="0">
                <a:solidFill>
                  <a:srgbClr val="7030A0"/>
                </a:solidFill>
                <a:latin typeface="Trebuchet MS" pitchFamily="34" charset="0"/>
                <a:cs typeface="Times New Roman" pitchFamily="16" charset="0"/>
              </a:rPr>
              <a:t>market volume, growth rates)</a:t>
            </a:r>
            <a:endParaRPr lang="de-DE" sz="3200" dirty="0">
              <a:solidFill>
                <a:srgbClr val="7030A0"/>
              </a:solidFill>
              <a:latin typeface="Trebuchet MS" pitchFamily="34" charset="0"/>
              <a:cs typeface="Arial" charset="0"/>
            </a:endParaRPr>
          </a:p>
          <a:p>
            <a:pPr marL="457200" indent="-457200">
              <a:spcBef>
                <a:spcPct val="50000"/>
              </a:spcBef>
              <a:buClr>
                <a:srgbClr val="FF0000"/>
              </a:buClr>
              <a:buSzPct val="90000"/>
              <a:buFontTx/>
              <a:buChar char="o"/>
            </a:pPr>
            <a:r>
              <a:rPr lang="de-DE" sz="3200" b="1" dirty="0">
                <a:latin typeface="Trebuchet MS" pitchFamily="34" charset="0"/>
                <a:cs typeface="Arial" charset="0"/>
              </a:rPr>
              <a:t>Frost &amp; Sullivan:</a:t>
            </a:r>
            <a:r>
              <a:rPr lang="de-DE" sz="3200" dirty="0">
                <a:latin typeface="Trebuchet MS" pitchFamily="34" charset="0"/>
                <a:cs typeface="Arial" charset="0"/>
              </a:rPr>
              <a:t> 11.7 billion USD (2010)</a:t>
            </a:r>
            <a:br>
              <a:rPr lang="de-DE" sz="3200" dirty="0">
                <a:latin typeface="Trebuchet MS" pitchFamily="34" charset="0"/>
                <a:cs typeface="Arial" charset="0"/>
              </a:rPr>
            </a:br>
            <a:r>
              <a:rPr lang="de-DE" sz="3200" b="1" dirty="0">
                <a:latin typeface="Trebuchet MS" pitchFamily="34" charset="0"/>
                <a:cs typeface="Arial" charset="0"/>
              </a:rPr>
              <a:t>Research and Markets:</a:t>
            </a:r>
            <a:r>
              <a:rPr lang="de-DE" sz="3200" dirty="0">
                <a:latin typeface="Trebuchet MS" pitchFamily="34" charset="0"/>
                <a:cs typeface="Arial" charset="0"/>
              </a:rPr>
              <a:t> 3.8 billion USD (2011) </a:t>
            </a:r>
            <a:br>
              <a:rPr lang="de-DE" sz="3200" dirty="0">
                <a:latin typeface="Trebuchet MS" pitchFamily="34" charset="0"/>
                <a:cs typeface="Arial" charset="0"/>
              </a:rPr>
            </a:br>
            <a:r>
              <a:rPr lang="de-DE" sz="3200" b="1" dirty="0">
                <a:latin typeface="Trebuchet MS" pitchFamily="34" charset="0"/>
                <a:cs typeface="Arial" charset="0"/>
              </a:rPr>
              <a:t>IDTechEx:</a:t>
            </a:r>
            <a:r>
              <a:rPr lang="de-DE" sz="3200" dirty="0">
                <a:latin typeface="Trebuchet MS" pitchFamily="34" charset="0"/>
                <a:cs typeface="Arial" charset="0"/>
              </a:rPr>
              <a:t> 26.90 billion USD (2015)</a:t>
            </a:r>
            <a:endParaRPr lang="de-DE" sz="3200" dirty="0">
              <a:latin typeface="Trebuchet MS" pitchFamily="34" charset="0"/>
              <a:cs typeface="Times New Roman" pitchFamily="16" charset="0"/>
            </a:endParaRPr>
          </a:p>
          <a:p>
            <a:pPr>
              <a:spcBef>
                <a:spcPct val="50000"/>
              </a:spcBef>
              <a:buClr>
                <a:srgbClr val="FF0000"/>
              </a:buClr>
              <a:buSzPct val="90000"/>
              <a:buFontTx/>
              <a:buChar char="o"/>
            </a:pPr>
            <a:endParaRPr lang="en-US" sz="3200" dirty="0">
              <a:latin typeface="Trebuchet MS" pitchFamily="34" charset="0"/>
            </a:endParaRPr>
          </a:p>
        </p:txBody>
      </p:sp>
      <p:sp>
        <p:nvSpPr>
          <p:cNvPr id="5" name="Date Placeholder 4"/>
          <p:cNvSpPr>
            <a:spLocks noGrp="1"/>
          </p:cNvSpPr>
          <p:nvPr>
            <p:ph type="dt" sz="half" idx="10"/>
          </p:nvPr>
        </p:nvSpPr>
        <p:spPr/>
        <p:txBody>
          <a:bodyPr/>
          <a:lstStyle/>
          <a:p>
            <a:fld id="{158569A8-BD05-42AC-BBE2-7B88AF46D089}"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0" y="381000"/>
            <a:ext cx="4572000" cy="4031873"/>
          </a:xfrm>
          <a:prstGeom prst="rect">
            <a:avLst/>
          </a:prstGeom>
          <a:noFill/>
          <a:ln w="9525">
            <a:noFill/>
            <a:miter lim="800000"/>
            <a:headEnd/>
            <a:tailEnd/>
          </a:ln>
          <a:effectLst/>
        </p:spPr>
        <p:txBody>
          <a:bodyPr>
            <a:spAutoFit/>
          </a:bodyPr>
          <a:lstStyle/>
          <a:p>
            <a:pPr marL="339725" indent="-280988">
              <a:spcBef>
                <a:spcPct val="50000"/>
              </a:spcBef>
              <a:buClr>
                <a:srgbClr val="FF0000"/>
              </a:buClr>
              <a:buSzPct val="90000"/>
              <a:buFontTx/>
              <a:buChar char="o"/>
            </a:pPr>
            <a:r>
              <a:rPr lang="en-GB" sz="3200" b="1" dirty="0" smtClean="0">
                <a:latin typeface="Arial" charset="0"/>
                <a:cs typeface="Arial" charset="0"/>
              </a:rPr>
              <a:t>Security and privacy issues: </a:t>
            </a:r>
            <a:r>
              <a:rPr lang="en-GB" sz="3200" dirty="0" smtClean="0">
                <a:latin typeface="Arial" charset="0"/>
                <a:cs typeface="Arial" charset="0"/>
              </a:rPr>
              <a:t>consumers, policy makers, researchers</a:t>
            </a:r>
          </a:p>
          <a:p>
            <a:pPr marL="339725" indent="-280988">
              <a:spcBef>
                <a:spcPct val="50000"/>
              </a:spcBef>
              <a:buClr>
                <a:srgbClr val="FF0000"/>
              </a:buClr>
              <a:buSzPct val="90000"/>
              <a:buFontTx/>
              <a:buChar char="o"/>
            </a:pPr>
            <a:r>
              <a:rPr lang="en-GB" sz="3200" b="1" dirty="0" smtClean="0">
                <a:latin typeface="Arial" charset="0"/>
                <a:cs typeface="Arial" charset="0"/>
              </a:rPr>
              <a:t>Pricing</a:t>
            </a:r>
            <a:r>
              <a:rPr lang="en-GB" sz="3200" b="1" dirty="0">
                <a:latin typeface="Arial" charset="0"/>
                <a:cs typeface="Arial" charset="0"/>
              </a:rPr>
              <a:t>:</a:t>
            </a:r>
            <a:r>
              <a:rPr lang="en-US" sz="3200" dirty="0">
                <a:latin typeface="Trebuchet MS" pitchFamily="34" charset="0"/>
              </a:rPr>
              <a:t> </a:t>
            </a:r>
            <a:r>
              <a:rPr lang="fr-CH" sz="3200" dirty="0" err="1" smtClean="0">
                <a:latin typeface="Trebuchet MS" pitchFamily="34" charset="0"/>
              </a:rPr>
              <a:t>very</a:t>
            </a:r>
            <a:r>
              <a:rPr lang="fr-CH" sz="3200" dirty="0" smtClean="0">
                <a:latin typeface="Trebuchet MS" pitchFamily="34" charset="0"/>
              </a:rPr>
              <a:t> </a:t>
            </a:r>
            <a:r>
              <a:rPr lang="fr-CH" sz="3200" dirty="0" err="1" smtClean="0">
                <a:latin typeface="Trebuchet MS" pitchFamily="34" charset="0"/>
              </a:rPr>
              <a:t>low</a:t>
            </a:r>
            <a:endParaRPr lang="fr-CH" sz="3200" dirty="0">
              <a:latin typeface="Trebuchet MS" pitchFamily="34" charset="0"/>
            </a:endParaRPr>
          </a:p>
          <a:p>
            <a:pPr marL="339725" indent="-280988">
              <a:spcBef>
                <a:spcPct val="50000"/>
              </a:spcBef>
              <a:buClr>
                <a:srgbClr val="FF0000"/>
              </a:buClr>
              <a:buSzPct val="90000"/>
              <a:buFontTx/>
              <a:buChar char="o"/>
            </a:pPr>
            <a:r>
              <a:rPr lang="en-GB" sz="3200" b="1" dirty="0">
                <a:latin typeface="Arial" charset="0"/>
                <a:cs typeface="Times New Roman" pitchFamily="16" charset="0"/>
              </a:rPr>
              <a:t>Standards </a:t>
            </a:r>
            <a:r>
              <a:rPr lang="en-GB" sz="3200" b="1" dirty="0" smtClean="0">
                <a:latin typeface="Arial" charset="0"/>
                <a:cs typeface="Times New Roman" pitchFamily="16" charset="0"/>
              </a:rPr>
              <a:t>landscape</a:t>
            </a:r>
            <a:endParaRPr lang="en-US" sz="3200" b="1" dirty="0">
              <a:latin typeface="Arial" charset="0"/>
              <a:cs typeface="Times New Roman" pitchFamily="16" charset="0"/>
            </a:endParaRPr>
          </a:p>
        </p:txBody>
      </p:sp>
      <p:pic>
        <p:nvPicPr>
          <p:cNvPr id="9220" name="Picture 4" descr="protest"/>
          <p:cNvPicPr>
            <a:picLocks noChangeAspect="1" noChangeArrowheads="1"/>
          </p:cNvPicPr>
          <p:nvPr/>
        </p:nvPicPr>
        <p:blipFill>
          <a:blip r:embed="rId2"/>
          <a:srcRect/>
          <a:stretch>
            <a:fillRect/>
          </a:stretch>
        </p:blipFill>
        <p:spPr bwMode="auto">
          <a:xfrm>
            <a:off x="4368564" y="0"/>
            <a:ext cx="4775436" cy="68580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294D74CB-5E4D-4644-8CE3-1AD5E73E70C5}" type="datetime1">
              <a:rPr lang="en-US" smtClean="0"/>
              <a:t>10/30/2014</a:t>
            </a:fld>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28650" y="304800"/>
            <a:ext cx="7886700" cy="777874"/>
          </a:xfrm>
        </p:spPr>
        <p:txBody>
          <a:bodyPr/>
          <a:lstStyle/>
          <a:p>
            <a:r>
              <a:rPr lang="en-US" altLang="ar-SA" sz="3200" b="1" u="sng" dirty="0">
                <a:effectLst>
                  <a:outerShdw blurRad="38100" dist="38100" dir="2700000" algn="tl">
                    <a:srgbClr val="C0C0C0"/>
                  </a:outerShdw>
                </a:effectLst>
              </a:rPr>
              <a:t>Sensors</a:t>
            </a:r>
          </a:p>
        </p:txBody>
      </p:sp>
      <p:sp>
        <p:nvSpPr>
          <p:cNvPr id="54275" name="Rectangle 3"/>
          <p:cNvSpPr>
            <a:spLocks noGrp="1" noChangeArrowheads="1"/>
          </p:cNvSpPr>
          <p:nvPr>
            <p:ph type="body" idx="1"/>
          </p:nvPr>
        </p:nvSpPr>
        <p:spPr>
          <a:xfrm>
            <a:off x="533400" y="1447800"/>
            <a:ext cx="8229600" cy="5334000"/>
          </a:xfrm>
        </p:spPr>
        <p:txBody>
          <a:bodyPr>
            <a:normAutofit fontScale="70000" lnSpcReduction="20000"/>
          </a:bodyPr>
          <a:lstStyle/>
          <a:p>
            <a:pPr marL="0" indent="0" algn="just" rtl="0">
              <a:lnSpc>
                <a:spcPct val="90000"/>
              </a:lnSpc>
              <a:buFontTx/>
              <a:buNone/>
            </a:pPr>
            <a:r>
              <a:rPr lang="en-US" altLang="ar-SA" sz="4600" b="1" u="sng" dirty="0"/>
              <a:t>Definition</a:t>
            </a:r>
            <a:r>
              <a:rPr lang="en-US" altLang="ar-SA" sz="4600" dirty="0"/>
              <a:t>: </a:t>
            </a:r>
            <a:endParaRPr lang="en-US" altLang="ar-SA" sz="4600" dirty="0" smtClean="0"/>
          </a:p>
          <a:p>
            <a:pPr algn="just" rtl="0">
              <a:lnSpc>
                <a:spcPct val="170000"/>
              </a:lnSpc>
              <a:buFont typeface="Wingdings" panose="05000000000000000000" pitchFamily="2" charset="2"/>
              <a:buChar char="v"/>
            </a:pPr>
            <a:r>
              <a:rPr lang="en-US" altLang="ar-SA" sz="4100" dirty="0" smtClean="0">
                <a:solidFill>
                  <a:srgbClr val="C00000"/>
                </a:solidFill>
                <a:effectLst>
                  <a:outerShdw blurRad="38100" dist="38100" dir="2700000" algn="tl">
                    <a:srgbClr val="000000">
                      <a:alpha val="43137"/>
                    </a:srgbClr>
                  </a:outerShdw>
                </a:effectLst>
              </a:rPr>
              <a:t>A </a:t>
            </a:r>
            <a:r>
              <a:rPr lang="en-US" altLang="ar-SA" sz="4100" dirty="0">
                <a:solidFill>
                  <a:srgbClr val="C00000"/>
                </a:solidFill>
                <a:effectLst>
                  <a:outerShdw blurRad="38100" dist="38100" dir="2700000" algn="tl">
                    <a:srgbClr val="000000">
                      <a:alpha val="43137"/>
                    </a:srgbClr>
                  </a:outerShdw>
                </a:effectLst>
              </a:rPr>
              <a:t>device  that measures or detects a real world condition, such as motion, heat or light and converts the condition into an analog or digital representation. </a:t>
            </a:r>
          </a:p>
          <a:p>
            <a:pPr algn="just" rtl="0">
              <a:lnSpc>
                <a:spcPct val="170000"/>
              </a:lnSpc>
              <a:buFont typeface="Wingdings" panose="05000000000000000000" pitchFamily="2" charset="2"/>
              <a:buChar char="v"/>
            </a:pPr>
            <a:r>
              <a:rPr lang="en-US" altLang="ar-SA" sz="4100" dirty="0" smtClean="0">
                <a:effectLst>
                  <a:outerShdw blurRad="38100" dist="38100" dir="2700000" algn="tl">
                    <a:srgbClr val="000000">
                      <a:alpha val="43137"/>
                    </a:srgbClr>
                  </a:outerShdw>
                </a:effectLst>
              </a:rPr>
              <a:t>A </a:t>
            </a:r>
            <a:r>
              <a:rPr lang="en-US" altLang="ar-SA" sz="4100" dirty="0">
                <a:effectLst>
                  <a:outerShdw blurRad="38100" dist="38100" dir="2700000" algn="tl">
                    <a:srgbClr val="000000">
                      <a:alpha val="43137"/>
                    </a:srgbClr>
                  </a:outerShdw>
                </a:effectLst>
              </a:rPr>
              <a:t>device that measures a physical quantity and converts it into a signal which can be read by an observer or by an instrument</a:t>
            </a:r>
            <a:r>
              <a:rPr lang="en-US" altLang="ar-SA" sz="4100" dirty="0" smtClean="0">
                <a:effectLst>
                  <a:outerShdw blurRad="38100" dist="38100" dir="2700000" algn="tl">
                    <a:srgbClr val="000000">
                      <a:alpha val="43137"/>
                    </a:srgbClr>
                  </a:outerShdw>
                </a:effectLst>
              </a:rPr>
              <a:t>.</a:t>
            </a:r>
            <a:endParaRPr lang="en-US" altLang="ar-SA" sz="6000" dirty="0"/>
          </a:p>
        </p:txBody>
      </p:sp>
    </p:spTree>
    <p:extLst>
      <p:ext uri="{BB962C8B-B14F-4D97-AF65-F5344CB8AC3E}">
        <p14:creationId xmlns:p14="http://schemas.microsoft.com/office/powerpoint/2010/main" val="4065423763"/>
      </p:ext>
    </p:ext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93370" y="234946"/>
            <a:ext cx="8763000" cy="6592574"/>
          </a:xfrm>
          <a:prstGeom prst="rect">
            <a:avLst/>
          </a:prstGeom>
          <a:noFill/>
          <a:ln w="9525">
            <a:noFill/>
            <a:miter lim="800000"/>
            <a:headEnd/>
            <a:tailEnd/>
          </a:ln>
          <a:effectLst/>
        </p:spPr>
        <p:txBody>
          <a:bodyPr wrap="square">
            <a:spAutoFit/>
          </a:bodyPr>
          <a:lstStyle/>
          <a:p>
            <a:pPr marL="350838" indent="-350838">
              <a:lnSpc>
                <a:spcPct val="90000"/>
              </a:lnSpc>
              <a:spcBef>
                <a:spcPct val="50000"/>
              </a:spcBef>
              <a:buClr>
                <a:srgbClr val="FF0000"/>
              </a:buClr>
              <a:buSzPct val="90000"/>
              <a:buFontTx/>
              <a:buChar char="o"/>
            </a:pPr>
            <a:r>
              <a:rPr lang="en-GB" sz="3200" b="1" dirty="0" smtClean="0">
                <a:solidFill>
                  <a:srgbClr val="7030A0"/>
                </a:solidFill>
                <a:latin typeface="Trebuchet MS" pitchFamily="34" charset="0"/>
                <a:cs typeface="Arial" charset="0"/>
              </a:rPr>
              <a:t>Transport </a:t>
            </a:r>
            <a:r>
              <a:rPr lang="en-GB" sz="3200" b="1" dirty="0">
                <a:solidFill>
                  <a:srgbClr val="7030A0"/>
                </a:solidFill>
                <a:latin typeface="Trebuchet MS" pitchFamily="34" charset="0"/>
                <a:cs typeface="Arial" charset="0"/>
              </a:rPr>
              <a:t>and logistics</a:t>
            </a:r>
            <a:r>
              <a:rPr lang="en-GB" sz="3200" dirty="0" smtClean="0">
                <a:solidFill>
                  <a:srgbClr val="92D050"/>
                </a:solidFill>
                <a:latin typeface="Trebuchet MS" pitchFamily="34" charset="0"/>
                <a:cs typeface="Arial" charset="0"/>
              </a:rPr>
              <a:t>:</a:t>
            </a:r>
            <a:r>
              <a:rPr lang="en-GB" sz="3200" dirty="0" smtClean="0">
                <a:latin typeface="Trebuchet MS" pitchFamily="34" charset="0"/>
                <a:cs typeface="Arial" charset="0"/>
              </a:rPr>
              <a:t> toll </a:t>
            </a:r>
            <a:r>
              <a:rPr lang="en-GB" sz="3200" dirty="0">
                <a:latin typeface="Trebuchet MS" pitchFamily="34" charset="0"/>
                <a:cs typeface="Arial" charset="0"/>
              </a:rPr>
              <a:t>management, tracking of goods </a:t>
            </a:r>
            <a:r>
              <a:rPr lang="en-GB" sz="3200" b="1" dirty="0">
                <a:latin typeface="Trebuchet MS" pitchFamily="34" charset="0"/>
                <a:cs typeface="Arial" charset="0"/>
              </a:rPr>
              <a:t>Security and access </a:t>
            </a:r>
            <a:r>
              <a:rPr lang="en-GB" sz="3200" b="1" dirty="0" smtClean="0">
                <a:latin typeface="Trebuchet MS" pitchFamily="34" charset="0"/>
                <a:cs typeface="Arial" charset="0"/>
              </a:rPr>
              <a:t>control </a:t>
            </a:r>
            <a:r>
              <a:rPr lang="en-GB" sz="3200" dirty="0" smtClean="0">
                <a:latin typeface="Trebuchet MS" pitchFamily="34" charset="0"/>
                <a:cs typeface="Arial" charset="0"/>
              </a:rPr>
              <a:t>tracking </a:t>
            </a:r>
            <a:r>
              <a:rPr lang="en-GB" sz="3200" dirty="0">
                <a:latin typeface="Trebuchet MS" pitchFamily="34" charset="0"/>
                <a:cs typeface="Arial" charset="0"/>
              </a:rPr>
              <a:t>people (students etc.), control access to restricted areas</a:t>
            </a:r>
            <a:endParaRPr lang="de-DE" sz="3200" dirty="0">
              <a:latin typeface="Trebuchet MS" pitchFamily="34" charset="0"/>
              <a:cs typeface="Times New Roman" pitchFamily="16" charset="0"/>
            </a:endParaRPr>
          </a:p>
          <a:p>
            <a:pPr marL="350838" indent="-350838">
              <a:lnSpc>
                <a:spcPct val="90000"/>
              </a:lnSpc>
              <a:spcBef>
                <a:spcPct val="50000"/>
              </a:spcBef>
              <a:buClr>
                <a:srgbClr val="FF0000"/>
              </a:buClr>
              <a:buSzPct val="90000"/>
              <a:buFontTx/>
              <a:buChar char="o"/>
            </a:pPr>
            <a:r>
              <a:rPr lang="en-GB" sz="3200" b="1" dirty="0" smtClean="0">
                <a:solidFill>
                  <a:srgbClr val="7030A0"/>
                </a:solidFill>
                <a:latin typeface="Trebuchet MS" pitchFamily="34" charset="0"/>
                <a:cs typeface="Arial" charset="0"/>
              </a:rPr>
              <a:t>Supply </a:t>
            </a:r>
            <a:r>
              <a:rPr lang="en-GB" sz="3200" b="1" dirty="0">
                <a:solidFill>
                  <a:srgbClr val="7030A0"/>
                </a:solidFill>
                <a:latin typeface="Trebuchet MS" pitchFamily="34" charset="0"/>
                <a:cs typeface="Arial" charset="0"/>
              </a:rPr>
              <a:t>chain management</a:t>
            </a:r>
            <a:r>
              <a:rPr lang="en-GB" sz="3200" dirty="0">
                <a:solidFill>
                  <a:srgbClr val="7030A0"/>
                </a:solidFill>
                <a:latin typeface="Trebuchet MS" pitchFamily="34" charset="0"/>
                <a:cs typeface="Arial" charset="0"/>
              </a:rPr>
              <a:t>: </a:t>
            </a:r>
            <a:r>
              <a:rPr lang="en-GB" sz="3200" dirty="0">
                <a:latin typeface="Trebuchet MS" pitchFamily="34" charset="0"/>
                <a:cs typeface="Arial" charset="0"/>
              </a:rPr>
              <a:t>item tagging, theft-prevention </a:t>
            </a:r>
          </a:p>
          <a:p>
            <a:pPr marL="350838" indent="-350838">
              <a:lnSpc>
                <a:spcPct val="90000"/>
              </a:lnSpc>
              <a:spcBef>
                <a:spcPct val="50000"/>
              </a:spcBef>
              <a:buClr>
                <a:srgbClr val="FF0000"/>
              </a:buClr>
              <a:buSzPct val="90000"/>
              <a:buFontTx/>
              <a:buChar char="o"/>
            </a:pPr>
            <a:r>
              <a:rPr lang="en-GB" sz="3200" b="1" dirty="0" smtClean="0">
                <a:solidFill>
                  <a:srgbClr val="7030A0"/>
                </a:solidFill>
                <a:latin typeface="Trebuchet MS" pitchFamily="34" charset="0"/>
                <a:cs typeface="Arial" charset="0"/>
              </a:rPr>
              <a:t>Medical </a:t>
            </a:r>
            <a:r>
              <a:rPr lang="en-GB" sz="3200" b="1" dirty="0">
                <a:solidFill>
                  <a:srgbClr val="7030A0"/>
                </a:solidFill>
                <a:latin typeface="Trebuchet MS" pitchFamily="34" charset="0"/>
                <a:cs typeface="Arial" charset="0"/>
              </a:rPr>
              <a:t>and pharmaceutical applications</a:t>
            </a:r>
            <a:r>
              <a:rPr lang="en-GB" sz="3200" dirty="0">
                <a:solidFill>
                  <a:srgbClr val="7030A0"/>
                </a:solidFill>
                <a:latin typeface="Trebuchet MS" pitchFamily="34" charset="0"/>
                <a:cs typeface="Arial" charset="0"/>
              </a:rPr>
              <a:t>: </a:t>
            </a:r>
            <a:r>
              <a:rPr lang="en-GB" sz="3200" dirty="0">
                <a:latin typeface="Trebuchet MS" pitchFamily="34" charset="0"/>
                <a:cs typeface="Arial" charset="0"/>
              </a:rPr>
              <a:t>identification and location of staff </a:t>
            </a:r>
            <a:r>
              <a:rPr lang="en-GB" sz="3200" dirty="0" smtClean="0">
                <a:latin typeface="Trebuchet MS" pitchFamily="34" charset="0"/>
                <a:cs typeface="Arial" charset="0"/>
              </a:rPr>
              <a:t>, students and </a:t>
            </a:r>
            <a:r>
              <a:rPr lang="en-GB" sz="3200" dirty="0">
                <a:latin typeface="Trebuchet MS" pitchFamily="34" charset="0"/>
                <a:cs typeface="Arial" charset="0"/>
              </a:rPr>
              <a:t>patients, asset tracking, </a:t>
            </a:r>
            <a:r>
              <a:rPr lang="en-GB" sz="3200" dirty="0" smtClean="0">
                <a:latin typeface="Trebuchet MS" pitchFamily="34" charset="0"/>
                <a:cs typeface="Arial" charset="0"/>
              </a:rPr>
              <a:t>forging </a:t>
            </a:r>
            <a:r>
              <a:rPr lang="en-GB" sz="3200" dirty="0">
                <a:latin typeface="Trebuchet MS" pitchFamily="34" charset="0"/>
                <a:cs typeface="Arial" charset="0"/>
              </a:rPr>
              <a:t>protection for </a:t>
            </a:r>
            <a:r>
              <a:rPr lang="en-GB" sz="3200" dirty="0" smtClean="0">
                <a:latin typeface="Trebuchet MS" pitchFamily="34" charset="0"/>
                <a:cs typeface="Arial" charset="0"/>
              </a:rPr>
              <a:t>drugs</a:t>
            </a:r>
          </a:p>
          <a:p>
            <a:pPr marL="350838" indent="-350838">
              <a:lnSpc>
                <a:spcPct val="90000"/>
              </a:lnSpc>
              <a:spcBef>
                <a:spcPct val="50000"/>
              </a:spcBef>
              <a:buClr>
                <a:srgbClr val="FF0000"/>
              </a:buClr>
              <a:buSzPct val="90000"/>
              <a:buFontTx/>
              <a:buChar char="o"/>
            </a:pPr>
            <a:r>
              <a:rPr lang="en-US" sz="3200" dirty="0" smtClean="0"/>
              <a:t>Marathon runners wear tags on their shoes to record their race times; drivers use tags in their cars to pay tolls automatically.</a:t>
            </a:r>
            <a:endParaRPr lang="en-IN" sz="3200" dirty="0" smtClean="0"/>
          </a:p>
        </p:txBody>
      </p:sp>
      <p:sp>
        <p:nvSpPr>
          <p:cNvPr id="5" name="Date Placeholder 4"/>
          <p:cNvSpPr>
            <a:spLocks noGrp="1"/>
          </p:cNvSpPr>
          <p:nvPr>
            <p:ph type="dt" sz="half" idx="10"/>
          </p:nvPr>
        </p:nvSpPr>
        <p:spPr/>
        <p:txBody>
          <a:bodyPr/>
          <a:lstStyle/>
          <a:p>
            <a:fld id="{7F138C69-BA97-4763-BC2A-921E8661256E}"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B2884-843E-4815-AB00-C86341F8F81F}" type="datetime1">
              <a:rPr lang="en-US" smtClean="0"/>
              <a:t>10/30/2014</a:t>
            </a:fld>
            <a:endParaRPr lang="en-US"/>
          </a:p>
        </p:txBody>
      </p:sp>
      <p:pic>
        <p:nvPicPr>
          <p:cNvPr id="72706" name="Picture 2" descr="http://i.livescience.com/images/i/000/008/302/i02/051207_rfid_chip_01.jpg?1296091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 y="2590800"/>
            <a:ext cx="8042910" cy="4222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0" y="381000"/>
            <a:ext cx="8362950" cy="523220"/>
          </a:xfrm>
          <a:prstGeom prst="rect">
            <a:avLst/>
          </a:prstGeom>
        </p:spPr>
        <p:txBody>
          <a:bodyPr wrap="square">
            <a:spAutoFit/>
          </a:bodyPr>
          <a:lstStyle/>
          <a:p>
            <a:r>
              <a:rPr lang="en-US" sz="2800" dirty="0">
                <a:solidFill>
                  <a:srgbClr val="C00000"/>
                </a:solidFill>
                <a:latin typeface="Open Sans"/>
              </a:rPr>
              <a:t>Proposal to Implant Tracking Chips in </a:t>
            </a:r>
            <a:r>
              <a:rPr lang="en-US" sz="2800" dirty="0" smtClean="0">
                <a:solidFill>
                  <a:srgbClr val="C00000"/>
                </a:solidFill>
                <a:latin typeface="Open Sans"/>
              </a:rPr>
              <a:t>Immigrants</a:t>
            </a:r>
            <a:endParaRPr lang="en-US" sz="2800" b="0" i="0" dirty="0">
              <a:solidFill>
                <a:srgbClr val="C00000"/>
              </a:solidFill>
              <a:effectLst/>
              <a:latin typeface="Open Sans"/>
            </a:endParaRPr>
          </a:p>
        </p:txBody>
      </p:sp>
      <p:sp>
        <p:nvSpPr>
          <p:cNvPr id="4" name="Rectangle 3"/>
          <p:cNvSpPr/>
          <p:nvPr/>
        </p:nvSpPr>
        <p:spPr>
          <a:xfrm>
            <a:off x="643890" y="1027331"/>
            <a:ext cx="8347710" cy="1569660"/>
          </a:xfrm>
          <a:prstGeom prst="rect">
            <a:avLst/>
          </a:prstGeom>
        </p:spPr>
        <p:txBody>
          <a:bodyPr wrap="square">
            <a:spAutoFit/>
          </a:bodyPr>
          <a:lstStyle/>
          <a:p>
            <a:r>
              <a:rPr lang="en-US" sz="2400" dirty="0">
                <a:solidFill>
                  <a:srgbClr val="666666"/>
                </a:solidFill>
                <a:latin typeface="Open sans"/>
              </a:rPr>
              <a:t>Scott Silverman, Chairman of the Board of </a:t>
            </a:r>
            <a:r>
              <a:rPr lang="en-US" sz="2400" dirty="0" err="1">
                <a:solidFill>
                  <a:srgbClr val="C00000"/>
                </a:solidFill>
                <a:latin typeface="Open sans"/>
              </a:rPr>
              <a:t>VeriChip</a:t>
            </a:r>
            <a:r>
              <a:rPr lang="en-US" sz="2400" dirty="0">
                <a:solidFill>
                  <a:srgbClr val="666666"/>
                </a:solidFill>
                <a:latin typeface="Open sans"/>
              </a:rPr>
              <a:t> Corporation, has proposed implanting the company's </a:t>
            </a:r>
            <a:r>
              <a:rPr lang="en-US" sz="2400" dirty="0">
                <a:solidFill>
                  <a:srgbClr val="0099CC"/>
                </a:solidFill>
                <a:latin typeface="Open sans"/>
                <a:hlinkClick r:id="rId3"/>
              </a:rPr>
              <a:t>RFID tracking tags</a:t>
            </a:r>
            <a:r>
              <a:rPr lang="en-US" sz="2400" dirty="0">
                <a:solidFill>
                  <a:srgbClr val="666666"/>
                </a:solidFill>
                <a:latin typeface="Open sans"/>
              </a:rPr>
              <a:t> in immigrant and guest workers. He made the statement on national television on May 16</a:t>
            </a:r>
            <a:endParaRPr lang="ar-SA" sz="2400" dirty="0"/>
          </a:p>
        </p:txBody>
      </p:sp>
    </p:spTree>
    <p:extLst>
      <p:ext uri="{BB962C8B-B14F-4D97-AF65-F5344CB8AC3E}">
        <p14:creationId xmlns:p14="http://schemas.microsoft.com/office/powerpoint/2010/main" val="546417209"/>
      </p:ext>
    </p:extLst>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C00000"/>
                </a:solidFill>
              </a:rPr>
              <a:t>V Software: Text Mining</a:t>
            </a:r>
            <a:endParaRPr lang="en-IN" b="1" dirty="0">
              <a:solidFill>
                <a:srgbClr val="C00000"/>
              </a:solidFill>
            </a:endParaRPr>
          </a:p>
        </p:txBody>
      </p:sp>
      <p:sp>
        <p:nvSpPr>
          <p:cNvPr id="3" name="Content Placeholder 2"/>
          <p:cNvSpPr>
            <a:spLocks noGrp="1"/>
          </p:cNvSpPr>
          <p:nvPr>
            <p:ph idx="1"/>
          </p:nvPr>
        </p:nvSpPr>
        <p:spPr/>
        <p:txBody>
          <a:bodyPr/>
          <a:lstStyle/>
          <a:p>
            <a:pPr algn="l" rtl="0">
              <a:lnSpc>
                <a:spcPct val="100000"/>
              </a:lnSpc>
            </a:pPr>
            <a:r>
              <a:rPr lang="en-US" dirty="0" smtClean="0">
                <a:solidFill>
                  <a:schemeClr val="tx1"/>
                </a:solidFill>
                <a:latin typeface="+mn-lt"/>
                <a:ea typeface="+mn-ea"/>
                <a:cs typeface="+mn-cs"/>
              </a:rPr>
              <a:t>Text-mining software is one of the front-line tools that the government is now using to </a:t>
            </a:r>
            <a:r>
              <a:rPr lang="en-US" dirty="0" smtClean="0"/>
              <a:t>e</a:t>
            </a:r>
            <a:r>
              <a:rPr lang="en-US" dirty="0" smtClean="0">
                <a:solidFill>
                  <a:schemeClr val="tx1"/>
                </a:solidFill>
                <a:latin typeface="+mn-lt"/>
                <a:ea typeface="+mn-ea"/>
                <a:cs typeface="+mn-cs"/>
              </a:rPr>
              <a:t>ase out valuable connections. </a:t>
            </a:r>
          </a:p>
          <a:p>
            <a:pPr algn="l" rtl="0">
              <a:lnSpc>
                <a:spcPct val="100000"/>
              </a:lnSpc>
            </a:pPr>
            <a:r>
              <a:rPr lang="en-US" dirty="0" smtClean="0">
                <a:solidFill>
                  <a:schemeClr val="tx1"/>
                </a:solidFill>
                <a:latin typeface="+mn-lt"/>
                <a:ea typeface="+mn-ea"/>
                <a:cs typeface="+mn-cs"/>
              </a:rPr>
              <a:t>These specialized search engines can quickly shift through mountains of unstructured text—anything that's not carefully arranged in a database or spreadsheet—and pull out the meaningful stuff. </a:t>
            </a:r>
            <a:endParaRPr lang="en-IN" dirty="0"/>
          </a:p>
        </p:txBody>
      </p:sp>
      <p:sp>
        <p:nvSpPr>
          <p:cNvPr id="4" name="Date Placeholder 3"/>
          <p:cNvSpPr>
            <a:spLocks noGrp="1"/>
          </p:cNvSpPr>
          <p:nvPr>
            <p:ph type="dt" sz="half" idx="10"/>
          </p:nvPr>
        </p:nvSpPr>
        <p:spPr/>
        <p:txBody>
          <a:bodyPr/>
          <a:lstStyle/>
          <a:p>
            <a:pPr>
              <a:defRPr/>
            </a:pPr>
            <a:fld id="{51FE2130-39FC-413A-A7C8-2DC9AAEA3CEB}"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077200" cy="5715000"/>
          </a:xfrm>
        </p:spPr>
        <p:txBody>
          <a:bodyPr>
            <a:normAutofit fontScale="77500" lnSpcReduction="20000"/>
          </a:bodyPr>
          <a:lstStyle/>
          <a:p>
            <a:pPr algn="l" rtl="0">
              <a:lnSpc>
                <a:spcPct val="120000"/>
              </a:lnSpc>
            </a:pPr>
            <a:r>
              <a:rPr lang="en-US" sz="3600" dirty="0" smtClean="0">
                <a:solidFill>
                  <a:schemeClr val="tx1"/>
                </a:solidFill>
              </a:rPr>
              <a:t>It is something we do all the time automatically but is enormously complicated for computers. “</a:t>
            </a:r>
            <a:r>
              <a:rPr lang="en-US" sz="3600" dirty="0" smtClean="0">
                <a:solidFill>
                  <a:srgbClr val="C00000"/>
                </a:solidFill>
              </a:rPr>
              <a:t>It bridge the gap between information and action." </a:t>
            </a:r>
          </a:p>
          <a:p>
            <a:pPr marL="0" indent="0" algn="l" rtl="0">
              <a:lnSpc>
                <a:spcPct val="120000"/>
              </a:lnSpc>
              <a:buNone/>
            </a:pPr>
            <a:endParaRPr lang="en-US" sz="3600" dirty="0">
              <a:solidFill>
                <a:srgbClr val="C00000"/>
              </a:solidFill>
            </a:endParaRPr>
          </a:p>
          <a:p>
            <a:pPr algn="l" rtl="0">
              <a:lnSpc>
                <a:spcPct val="120000"/>
              </a:lnSpc>
            </a:pPr>
            <a:r>
              <a:rPr lang="en-US" sz="3600" dirty="0"/>
              <a:t>More government agencies, including the Defense Intelligence Agency, the Department of Homeland Security, and the FBI, are using them to evaluate the multitude of e-mail messages, phone call transcripts, memos, foreign news stories, and other pieces of intelligence data these agencies collect each day.</a:t>
            </a:r>
            <a:endParaRPr lang="en-IN" sz="3600" dirty="0"/>
          </a:p>
          <a:p>
            <a:pPr algn="l" rtl="0"/>
            <a:endParaRPr lang="en-IN" dirty="0">
              <a:solidFill>
                <a:srgbClr val="C00000"/>
              </a:solidFill>
            </a:endParaRPr>
          </a:p>
        </p:txBody>
      </p:sp>
      <p:sp>
        <p:nvSpPr>
          <p:cNvPr id="4" name="Date Placeholder 3"/>
          <p:cNvSpPr>
            <a:spLocks noGrp="1"/>
          </p:cNvSpPr>
          <p:nvPr>
            <p:ph type="dt" sz="half" idx="10"/>
          </p:nvPr>
        </p:nvSpPr>
        <p:spPr/>
        <p:txBody>
          <a:bodyPr/>
          <a:lstStyle/>
          <a:p>
            <a:pPr>
              <a:defRPr/>
            </a:pPr>
            <a:fld id="{5CC87742-AE47-4C82-A714-B200FB6F306C}"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2133600" y="914400"/>
            <a:ext cx="290513" cy="530225"/>
          </a:xfrm>
          <a:prstGeom prst="rect">
            <a:avLst/>
          </a:prstGeom>
          <a:noFill/>
          <a:ln w="9525">
            <a:noFill/>
            <a:miter lim="800000"/>
            <a:headEnd/>
            <a:tailEnd/>
          </a:ln>
          <a:effectLst/>
        </p:spPr>
        <p:txBody>
          <a:bodyPr wrap="none">
            <a:spAutoFit/>
          </a:bodyPr>
          <a:lstStyle/>
          <a:p>
            <a:pPr>
              <a:lnSpc>
                <a:spcPct val="120000"/>
              </a:lnSpc>
              <a:buFontTx/>
              <a:buChar char="•"/>
            </a:pPr>
            <a:endParaRPr lang="en-US"/>
          </a:p>
        </p:txBody>
      </p:sp>
      <p:sp>
        <p:nvSpPr>
          <p:cNvPr id="42008" name="Text Box 24"/>
          <p:cNvSpPr txBox="1">
            <a:spLocks noChangeArrowheads="1"/>
          </p:cNvSpPr>
          <p:nvPr/>
        </p:nvSpPr>
        <p:spPr bwMode="auto">
          <a:xfrm>
            <a:off x="792822" y="282573"/>
            <a:ext cx="7741578" cy="830997"/>
          </a:xfrm>
          <a:prstGeom prst="rect">
            <a:avLst/>
          </a:prstGeom>
          <a:noFill/>
          <a:ln w="9525">
            <a:noFill/>
            <a:miter lim="800000"/>
            <a:headEnd/>
            <a:tailEnd/>
          </a:ln>
          <a:effectLst/>
        </p:spPr>
        <p:txBody>
          <a:bodyPr wrap="square">
            <a:spAutoFit/>
          </a:bodyPr>
          <a:lstStyle/>
          <a:p>
            <a:r>
              <a:rPr lang="en-US" sz="2400" b="1" dirty="0">
                <a:solidFill>
                  <a:srgbClr val="000000"/>
                </a:solidFill>
              </a:rPr>
              <a:t>I</a:t>
            </a:r>
            <a:r>
              <a:rPr lang="en-US" sz="2400" b="1" dirty="0" smtClean="0">
                <a:solidFill>
                  <a:srgbClr val="000000"/>
                </a:solidFill>
              </a:rPr>
              <a:t>t </a:t>
            </a:r>
            <a:r>
              <a:rPr lang="en-US" sz="2400" b="1" dirty="0">
                <a:solidFill>
                  <a:srgbClr val="000000"/>
                </a:solidFill>
              </a:rPr>
              <a:t>is necessary </a:t>
            </a:r>
            <a:r>
              <a:rPr lang="en-US" sz="2400" b="1" dirty="0" smtClean="0">
                <a:solidFill>
                  <a:srgbClr val="000000"/>
                </a:solidFill>
              </a:rPr>
              <a:t>to automatically </a:t>
            </a:r>
            <a:r>
              <a:rPr lang="en-US" sz="2400" b="1" dirty="0">
                <a:solidFill>
                  <a:srgbClr val="000000"/>
                </a:solidFill>
              </a:rPr>
              <a:t>analyze</a:t>
            </a:r>
            <a:r>
              <a:rPr lang="en-US" sz="2400" b="1" dirty="0" smtClean="0">
                <a:solidFill>
                  <a:srgbClr val="000000"/>
                </a:solidFill>
              </a:rPr>
              <a:t>, organize, summarize</a:t>
            </a:r>
            <a:r>
              <a:rPr lang="en-US" sz="2400" b="1" dirty="0">
                <a:solidFill>
                  <a:srgbClr val="000000"/>
                </a:solidFill>
              </a:rPr>
              <a:t>... </a:t>
            </a:r>
            <a:r>
              <a:rPr lang="en-US" sz="2400" b="1" dirty="0" smtClean="0">
                <a:solidFill>
                  <a:srgbClr val="000000"/>
                </a:solidFill>
              </a:rPr>
              <a:t> Information.</a:t>
            </a:r>
            <a:endParaRPr lang="en-US" sz="2400" b="1" dirty="0">
              <a:solidFill>
                <a:srgbClr val="000000"/>
              </a:solidFill>
            </a:endParaRPr>
          </a:p>
        </p:txBody>
      </p:sp>
      <p:grpSp>
        <p:nvGrpSpPr>
          <p:cNvPr id="2" name="Group 26"/>
          <p:cNvGrpSpPr>
            <a:grpSpLocks/>
          </p:cNvGrpSpPr>
          <p:nvPr/>
        </p:nvGrpSpPr>
        <p:grpSpPr bwMode="auto">
          <a:xfrm>
            <a:off x="1295400" y="826165"/>
            <a:ext cx="5410200" cy="3733800"/>
            <a:chOff x="1152" y="864"/>
            <a:chExt cx="3408" cy="2352"/>
          </a:xfrm>
        </p:grpSpPr>
        <p:pic>
          <p:nvPicPr>
            <p:cNvPr id="42011" name="Picture 27"/>
            <p:cNvPicPr>
              <a:picLocks noChangeAspect="1" noChangeArrowheads="1"/>
            </p:cNvPicPr>
            <p:nvPr/>
          </p:nvPicPr>
          <p:blipFill>
            <a:blip r:embed="rId4"/>
            <a:srcRect/>
            <a:stretch>
              <a:fillRect/>
            </a:stretch>
          </p:blipFill>
          <p:spPr bwMode="auto">
            <a:xfrm>
              <a:off x="2784" y="864"/>
              <a:ext cx="1721" cy="1629"/>
            </a:xfrm>
            <a:prstGeom prst="rect">
              <a:avLst/>
            </a:prstGeom>
            <a:noFill/>
            <a:ln w="9525">
              <a:noFill/>
              <a:miter lim="800000"/>
              <a:headEnd/>
              <a:tailEnd/>
            </a:ln>
            <a:effectLst/>
          </p:spPr>
        </p:pic>
        <p:pic>
          <p:nvPicPr>
            <p:cNvPr id="42012" name="Picture 28"/>
            <p:cNvPicPr>
              <a:picLocks noChangeAspect="1" noChangeArrowheads="1"/>
            </p:cNvPicPr>
            <p:nvPr/>
          </p:nvPicPr>
          <p:blipFill>
            <a:blip r:embed="rId5"/>
            <a:srcRect/>
            <a:stretch>
              <a:fillRect/>
            </a:stretch>
          </p:blipFill>
          <p:spPr bwMode="auto">
            <a:xfrm>
              <a:off x="2208" y="1008"/>
              <a:ext cx="842" cy="854"/>
            </a:xfrm>
            <a:prstGeom prst="rect">
              <a:avLst/>
            </a:prstGeom>
            <a:noFill/>
            <a:ln w="9525">
              <a:noFill/>
              <a:miter lim="800000"/>
              <a:headEnd/>
              <a:tailEnd/>
            </a:ln>
            <a:effectLst/>
          </p:spPr>
        </p:pic>
        <p:pic>
          <p:nvPicPr>
            <p:cNvPr id="42013" name="Picture 29"/>
            <p:cNvPicPr>
              <a:picLocks noChangeAspect="1" noChangeArrowheads="1"/>
            </p:cNvPicPr>
            <p:nvPr/>
          </p:nvPicPr>
          <p:blipFill>
            <a:blip r:embed="rId6"/>
            <a:srcRect/>
            <a:stretch>
              <a:fillRect/>
            </a:stretch>
          </p:blipFill>
          <p:spPr bwMode="auto">
            <a:xfrm>
              <a:off x="1152" y="1920"/>
              <a:ext cx="3408" cy="1296"/>
            </a:xfrm>
            <a:prstGeom prst="rect">
              <a:avLst/>
            </a:prstGeom>
            <a:noFill/>
            <a:ln w="9525">
              <a:noFill/>
              <a:miter lim="800000"/>
              <a:headEnd/>
              <a:tailEnd/>
            </a:ln>
            <a:effectLst/>
          </p:spPr>
        </p:pic>
        <p:graphicFrame>
          <p:nvGraphicFramePr>
            <p:cNvPr id="42014" name="Object 30"/>
            <p:cNvGraphicFramePr>
              <a:graphicFrameLocks noChangeAspect="1"/>
            </p:cNvGraphicFramePr>
            <p:nvPr/>
          </p:nvGraphicFramePr>
          <p:xfrm>
            <a:off x="2016" y="2160"/>
            <a:ext cx="773" cy="432"/>
          </p:xfrm>
          <a:graphic>
            <a:graphicData uri="http://schemas.openxmlformats.org/presentationml/2006/ole">
              <mc:AlternateContent xmlns:mc="http://schemas.openxmlformats.org/markup-compatibility/2006">
                <mc:Choice xmlns:v="urn:schemas-microsoft-com:vml" Requires="v">
                  <p:oleObj spid="_x0000_s4206" name="Clip" r:id="rId7" imgW="1228320" imgH="686520" progId="">
                    <p:embed/>
                  </p:oleObj>
                </mc:Choice>
                <mc:Fallback>
                  <p:oleObj name="Clip" r:id="rId7" imgW="1228320" imgH="686520" progId="">
                    <p:embed/>
                    <p:pic>
                      <p:nvPicPr>
                        <p:cNvPr id="0" name="Picture 3"/>
                        <p:cNvPicPr>
                          <a:picLocks noChangeAspect="1" noChangeArrowheads="1"/>
                        </p:cNvPicPr>
                        <p:nvPr/>
                      </p:nvPicPr>
                      <p:blipFill>
                        <a:blip r:embed="rId8">
                          <a:lum bright="-18000"/>
                          <a:extLst>
                            <a:ext uri="{28A0092B-C50C-407E-A947-70E740481C1C}">
                              <a14:useLocalDpi xmlns:a14="http://schemas.microsoft.com/office/drawing/2010/main" val="0"/>
                            </a:ext>
                          </a:extLst>
                        </a:blip>
                        <a:srcRect/>
                        <a:stretch>
                          <a:fillRect/>
                        </a:stretch>
                      </p:blipFill>
                      <p:spPr bwMode="auto">
                        <a:xfrm>
                          <a:off x="2016" y="2160"/>
                          <a:ext cx="773"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31"/>
            <p:cNvGrpSpPr>
              <a:grpSpLocks/>
            </p:cNvGrpSpPr>
            <p:nvPr/>
          </p:nvGrpSpPr>
          <p:grpSpPr bwMode="auto">
            <a:xfrm>
              <a:off x="1440" y="1536"/>
              <a:ext cx="816" cy="576"/>
              <a:chOff x="48" y="1872"/>
              <a:chExt cx="816" cy="576"/>
            </a:xfrm>
          </p:grpSpPr>
          <p:graphicFrame>
            <p:nvGraphicFramePr>
              <p:cNvPr id="42016" name="Object 32"/>
              <p:cNvGraphicFramePr>
                <a:graphicFrameLocks noChangeAspect="1"/>
              </p:cNvGraphicFramePr>
              <p:nvPr/>
            </p:nvGraphicFramePr>
            <p:xfrm flipV="1">
              <a:off x="48" y="2160"/>
              <a:ext cx="816" cy="288"/>
            </p:xfrm>
            <a:graphic>
              <a:graphicData uri="http://schemas.openxmlformats.org/presentationml/2006/ole">
                <mc:AlternateContent xmlns:mc="http://schemas.openxmlformats.org/markup-compatibility/2006">
                  <mc:Choice xmlns:v="urn:schemas-microsoft-com:vml" Requires="v">
                    <p:oleObj spid="_x0000_s4207" name="Clip" r:id="rId9" imgW="3497040" imgH="2095200" progId="">
                      <p:embed/>
                    </p:oleObj>
                  </mc:Choice>
                  <mc:Fallback>
                    <p:oleObj name="Clip" r:id="rId9" imgW="3497040" imgH="2095200"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48" y="2160"/>
                            <a:ext cx="816"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17" name="Object 33"/>
              <p:cNvGraphicFramePr>
                <a:graphicFrameLocks noChangeAspect="1"/>
              </p:cNvGraphicFramePr>
              <p:nvPr/>
            </p:nvGraphicFramePr>
            <p:xfrm flipV="1">
              <a:off x="48" y="2016"/>
              <a:ext cx="816" cy="288"/>
            </p:xfrm>
            <a:graphic>
              <a:graphicData uri="http://schemas.openxmlformats.org/presentationml/2006/ole">
                <mc:AlternateContent xmlns:mc="http://schemas.openxmlformats.org/markup-compatibility/2006">
                  <mc:Choice xmlns:v="urn:schemas-microsoft-com:vml" Requires="v">
                    <p:oleObj spid="_x0000_s4208" name="Clip" r:id="rId11" imgW="3497040" imgH="2095200" progId="">
                      <p:embed/>
                    </p:oleObj>
                  </mc:Choice>
                  <mc:Fallback>
                    <p:oleObj name="Clip" r:id="rId11" imgW="3497040" imgH="20952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48" y="2016"/>
                            <a:ext cx="816"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18" name="Object 34"/>
              <p:cNvGraphicFramePr>
                <a:graphicFrameLocks noChangeAspect="1"/>
              </p:cNvGraphicFramePr>
              <p:nvPr/>
            </p:nvGraphicFramePr>
            <p:xfrm flipV="1">
              <a:off x="48" y="1872"/>
              <a:ext cx="816" cy="288"/>
            </p:xfrm>
            <a:graphic>
              <a:graphicData uri="http://schemas.openxmlformats.org/presentationml/2006/ole">
                <mc:AlternateContent xmlns:mc="http://schemas.openxmlformats.org/markup-compatibility/2006">
                  <mc:Choice xmlns:v="urn:schemas-microsoft-com:vml" Requires="v">
                    <p:oleObj spid="_x0000_s4209" name="Clip" r:id="rId12" imgW="3497040" imgH="2095200" progId="">
                      <p:embed/>
                    </p:oleObj>
                  </mc:Choice>
                  <mc:Fallback>
                    <p:oleObj name="Clip" r:id="rId12" imgW="3497040" imgH="2095200" progId="">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48" y="1872"/>
                            <a:ext cx="816"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2019" name="AutoShape 35"/>
          <p:cNvSpPr>
            <a:spLocks noChangeArrowheads="1"/>
          </p:cNvSpPr>
          <p:nvPr/>
        </p:nvSpPr>
        <p:spPr bwMode="auto">
          <a:xfrm>
            <a:off x="2424113" y="5637502"/>
            <a:ext cx="3265488" cy="832840"/>
          </a:xfrm>
          <a:prstGeom prst="flowChartPunchedTape">
            <a:avLst/>
          </a:prstGeom>
          <a:solidFill>
            <a:schemeClr val="accent1"/>
          </a:solidFill>
          <a:ln w="9525">
            <a:solidFill>
              <a:schemeClr val="tx1"/>
            </a:solidFill>
            <a:miter lim="800000"/>
            <a:headEnd/>
            <a:tailEnd/>
          </a:ln>
          <a:effectLst/>
        </p:spPr>
        <p:txBody>
          <a:bodyPr wrap="none" anchor="ctr"/>
          <a:lstStyle/>
          <a:p>
            <a:pPr algn="ctr"/>
            <a:r>
              <a:rPr lang="en-US" sz="2000" dirty="0">
                <a:solidFill>
                  <a:srgbClr val="FFFF00"/>
                </a:solidFill>
              </a:rPr>
              <a:t>Knowledge</a:t>
            </a:r>
          </a:p>
        </p:txBody>
      </p:sp>
      <p:sp>
        <p:nvSpPr>
          <p:cNvPr id="42020" name="AutoShape 36"/>
          <p:cNvSpPr>
            <a:spLocks noChangeArrowheads="1"/>
          </p:cNvSpPr>
          <p:nvPr/>
        </p:nvSpPr>
        <p:spPr bwMode="auto">
          <a:xfrm rot="16200000">
            <a:off x="3529806" y="4845715"/>
            <a:ext cx="941388" cy="419100"/>
          </a:xfrm>
          <a:prstGeom prst="flowChartPunchedTape">
            <a:avLst/>
          </a:prstGeom>
          <a:solidFill>
            <a:schemeClr val="accent1"/>
          </a:solidFill>
          <a:ln w="9525">
            <a:solidFill>
              <a:schemeClr val="tx1"/>
            </a:solidFill>
            <a:miter lim="800000"/>
            <a:headEnd/>
            <a:tailEnd/>
          </a:ln>
          <a:effectLst/>
        </p:spPr>
        <p:txBody>
          <a:bodyPr vert="eaVert" wrap="none" anchor="ctr"/>
          <a:lstStyle/>
          <a:p>
            <a:pPr algn="ctr"/>
            <a:endParaRPr lang="en-US" sz="2400" b="1" dirty="0">
              <a:solidFill>
                <a:srgbClr val="7030A0"/>
              </a:solidFill>
            </a:endParaRPr>
          </a:p>
        </p:txBody>
      </p:sp>
      <p:sp>
        <p:nvSpPr>
          <p:cNvPr id="42021" name="WordArt 37"/>
          <p:cNvSpPr>
            <a:spLocks noChangeArrowheads="1" noChangeShapeType="1" noTextEdit="1"/>
          </p:cNvSpPr>
          <p:nvPr/>
        </p:nvSpPr>
        <p:spPr bwMode="auto">
          <a:xfrm>
            <a:off x="3200400" y="2590800"/>
            <a:ext cx="2743200" cy="1066800"/>
          </a:xfrm>
          <a:prstGeom prst="rect">
            <a:avLst/>
          </a:prstGeom>
        </p:spPr>
        <p:txBody>
          <a:bodyPr wrap="none" fromWordArt="1">
            <a:prstTxWarp prst="textCurveUp">
              <a:avLst>
                <a:gd name="adj" fmla="val 40356"/>
              </a:avLst>
            </a:prstTxWarp>
          </a:bodyPr>
          <a:lstStyle/>
          <a:p>
            <a:pPr algn="ctr"/>
            <a:r>
              <a:rPr lang="en-IN" sz="2000" kern="10" dirty="0">
                <a:ln w="12700">
                  <a:noFill/>
                  <a:round/>
                  <a:headEnd/>
                  <a:tailEnd/>
                </a:ln>
                <a:solidFill>
                  <a:srgbClr val="FF0000"/>
                </a:solidFill>
                <a:effectLst>
                  <a:outerShdw dist="45791" dir="2021404" algn="ctr" rotWithShape="0">
                    <a:srgbClr val="808080"/>
                  </a:outerShdw>
                </a:effectLst>
                <a:latin typeface="Arial Black"/>
              </a:rPr>
              <a:t>Text Mining</a:t>
            </a:r>
          </a:p>
        </p:txBody>
      </p:sp>
      <p:sp>
        <p:nvSpPr>
          <p:cNvPr id="19" name="Date Placeholder 18"/>
          <p:cNvSpPr>
            <a:spLocks noGrp="1"/>
          </p:cNvSpPr>
          <p:nvPr>
            <p:ph type="dt" sz="half" idx="10"/>
          </p:nvPr>
        </p:nvSpPr>
        <p:spPr/>
        <p:txBody>
          <a:bodyPr/>
          <a:lstStyle/>
          <a:p>
            <a:fld id="{5738D340-4DF2-44FC-A197-F1F7BDFABEF4}"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Recycling: Reverse Engineering</a:t>
            </a:r>
            <a:endParaRPr lang="en-IN" sz="3600" dirty="0">
              <a:solidFill>
                <a:srgbClr val="C00000"/>
              </a:solidFill>
            </a:endParaRPr>
          </a:p>
        </p:txBody>
      </p:sp>
      <p:sp>
        <p:nvSpPr>
          <p:cNvPr id="3" name="Content Placeholder 2"/>
          <p:cNvSpPr>
            <a:spLocks noGrp="1"/>
          </p:cNvSpPr>
          <p:nvPr>
            <p:ph idx="1"/>
          </p:nvPr>
        </p:nvSpPr>
        <p:spPr>
          <a:xfrm>
            <a:off x="628650" y="1600200"/>
            <a:ext cx="7981950" cy="4351338"/>
          </a:xfrm>
        </p:spPr>
        <p:txBody>
          <a:bodyPr>
            <a:normAutofit lnSpcReduction="10000"/>
          </a:bodyPr>
          <a:lstStyle/>
          <a:p>
            <a:pPr algn="l" rtl="0">
              <a:lnSpc>
                <a:spcPct val="100000"/>
              </a:lnSpc>
            </a:pPr>
            <a:r>
              <a:rPr lang="en-US" sz="3200" dirty="0" smtClean="0">
                <a:solidFill>
                  <a:srgbClr val="7030A0"/>
                </a:solidFill>
                <a:latin typeface="+mn-lt"/>
                <a:ea typeface="+mn-ea"/>
                <a:cs typeface="+mn-cs"/>
              </a:rPr>
              <a:t>Over the next three years, 250 million computers are expected to become obsolete, according to the Environmental Protection Agency</a:t>
            </a:r>
          </a:p>
          <a:p>
            <a:pPr algn="l" rtl="0">
              <a:lnSpc>
                <a:spcPct val="100000"/>
              </a:lnSpc>
            </a:pPr>
            <a:r>
              <a:rPr lang="en-US" sz="3200" dirty="0" smtClean="0">
                <a:solidFill>
                  <a:srgbClr val="C00000"/>
                </a:solidFill>
                <a:latin typeface="+mn-lt"/>
                <a:ea typeface="+mn-ea"/>
                <a:cs typeface="+mn-cs"/>
              </a:rPr>
              <a:t>Old PCs can quickly become harmful PCs. A typical computer monitor, for example, contains between 2 and 4 pounds of lead, which can leach into the groundwater in a landfill</a:t>
            </a:r>
            <a:r>
              <a:rPr lang="en-US" sz="3200" dirty="0" smtClean="0">
                <a:solidFill>
                  <a:schemeClr val="tx1"/>
                </a:solidFill>
                <a:latin typeface="+mn-lt"/>
                <a:ea typeface="+mn-ea"/>
                <a:cs typeface="+mn-cs"/>
              </a:rPr>
              <a:t>.</a:t>
            </a:r>
            <a:endParaRPr lang="en-IN" sz="3200" dirty="0" smtClean="0">
              <a:solidFill>
                <a:schemeClr val="tx1"/>
              </a:solidFill>
              <a:latin typeface="+mn-lt"/>
              <a:ea typeface="+mn-ea"/>
              <a:cs typeface="+mn-cs"/>
            </a:endParaRPr>
          </a:p>
          <a:p>
            <a:pPr algn="ctr"/>
            <a:endParaRPr lang="en-IN" dirty="0"/>
          </a:p>
        </p:txBody>
      </p:sp>
      <p:sp>
        <p:nvSpPr>
          <p:cNvPr id="4" name="Date Placeholder 3"/>
          <p:cNvSpPr>
            <a:spLocks noGrp="1"/>
          </p:cNvSpPr>
          <p:nvPr>
            <p:ph type="dt" sz="half" idx="10"/>
          </p:nvPr>
        </p:nvSpPr>
        <p:spPr/>
        <p:txBody>
          <a:bodyPr/>
          <a:lstStyle/>
          <a:p>
            <a:pPr>
              <a:defRPr/>
            </a:pPr>
            <a:fld id="{B54593CF-5461-4272-8AD4-6A3F26156ABF}"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228600" y="228600"/>
            <a:ext cx="8482042" cy="6463308"/>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C00000"/>
                </a:solidFill>
                <a:latin typeface="Verdana" pitchFamily="34" charset="0"/>
              </a:rPr>
              <a:t>The problem is severe : Do you know that in USA alone?</a:t>
            </a:r>
          </a:p>
          <a:p>
            <a:pPr marL="350838" indent="-350838">
              <a:spcBef>
                <a:spcPct val="50000"/>
              </a:spcBef>
              <a:buFont typeface="Wingdings" pitchFamily="2" charset="2"/>
              <a:buChar char="§"/>
            </a:pPr>
            <a:r>
              <a:rPr lang="en-US" sz="2400" b="1" dirty="0">
                <a:solidFill>
                  <a:srgbClr val="000000"/>
                </a:solidFill>
                <a:latin typeface="Verdana" pitchFamily="34" charset="0"/>
              </a:rPr>
              <a:t>Between </a:t>
            </a:r>
            <a:r>
              <a:rPr lang="en-US" sz="2400" b="1" dirty="0" smtClean="0">
                <a:solidFill>
                  <a:srgbClr val="000000"/>
                </a:solidFill>
                <a:latin typeface="Verdana" pitchFamily="34" charset="0"/>
              </a:rPr>
              <a:t>1997 and 2007, nearly 500 </a:t>
            </a:r>
            <a:r>
              <a:rPr lang="en-US" sz="2400" b="1" dirty="0">
                <a:solidFill>
                  <a:srgbClr val="000000"/>
                </a:solidFill>
                <a:latin typeface="Verdana" pitchFamily="34" charset="0"/>
              </a:rPr>
              <a:t>million personal computers will become obsolete-almost two computers for each person.</a:t>
            </a:r>
          </a:p>
          <a:p>
            <a:pPr marL="350838" indent="-350838">
              <a:spcBef>
                <a:spcPct val="50000"/>
              </a:spcBef>
              <a:buFont typeface="Wingdings" pitchFamily="2" charset="2"/>
              <a:buChar char="§"/>
            </a:pPr>
            <a:r>
              <a:rPr lang="en-US" sz="2400" b="1" dirty="0">
                <a:solidFill>
                  <a:srgbClr val="C00000"/>
                </a:solidFill>
                <a:latin typeface="Verdana" pitchFamily="34" charset="0"/>
              </a:rPr>
              <a:t>15,000,000 PCs become obsolete every year.</a:t>
            </a:r>
          </a:p>
          <a:p>
            <a:pPr marL="350838" indent="-350838">
              <a:spcBef>
                <a:spcPct val="50000"/>
              </a:spcBef>
              <a:buFont typeface="Wingdings" pitchFamily="2" charset="2"/>
              <a:buChar char="§"/>
            </a:pPr>
            <a:r>
              <a:rPr lang="en-US" sz="2400" b="1" dirty="0">
                <a:solidFill>
                  <a:srgbClr val="000000"/>
                </a:solidFill>
                <a:latin typeface="Verdana" pitchFamily="34" charset="0"/>
              </a:rPr>
              <a:t>7,000,000 computers will end up </a:t>
            </a:r>
            <a:r>
              <a:rPr lang="en-US" sz="2400" b="1" dirty="0" smtClean="0">
                <a:solidFill>
                  <a:srgbClr val="000000"/>
                </a:solidFill>
                <a:latin typeface="Verdana" pitchFamily="34" charset="0"/>
              </a:rPr>
              <a:t>stored </a:t>
            </a:r>
            <a:r>
              <a:rPr lang="en-US" sz="2400" b="1" dirty="0">
                <a:solidFill>
                  <a:srgbClr val="000000"/>
                </a:solidFill>
                <a:latin typeface="Verdana" pitchFamily="34" charset="0"/>
              </a:rPr>
              <a:t>for at least 3 years.</a:t>
            </a:r>
          </a:p>
          <a:p>
            <a:pPr marL="350838" indent="-350838">
              <a:spcBef>
                <a:spcPct val="50000"/>
              </a:spcBef>
              <a:buFont typeface="Wingdings" pitchFamily="2" charset="2"/>
              <a:buChar char="§"/>
            </a:pPr>
            <a:r>
              <a:rPr lang="en-US" sz="2400" b="1" dirty="0">
                <a:solidFill>
                  <a:srgbClr val="C00000"/>
                </a:solidFill>
                <a:latin typeface="Verdana" pitchFamily="34" charset="0"/>
              </a:rPr>
              <a:t>750,000 computers will end up in landfills this year alone. </a:t>
            </a:r>
          </a:p>
          <a:p>
            <a:pPr marL="350838" indent="-350838">
              <a:spcBef>
                <a:spcPct val="50000"/>
              </a:spcBef>
              <a:buFont typeface="Wingdings" pitchFamily="2" charset="2"/>
              <a:buChar char="§"/>
            </a:pPr>
            <a:r>
              <a:rPr lang="en-US" sz="2400" b="1" dirty="0" smtClean="0">
                <a:solidFill>
                  <a:srgbClr val="000000"/>
                </a:solidFill>
              </a:rPr>
              <a:t>85% </a:t>
            </a:r>
            <a:r>
              <a:rPr lang="en-US" sz="2400" b="1" dirty="0">
                <a:solidFill>
                  <a:srgbClr val="000000"/>
                </a:solidFill>
              </a:rPr>
              <a:t>of the 63 million computers taken out of service in the U.S. </a:t>
            </a:r>
            <a:r>
              <a:rPr lang="en-US" sz="2400" b="1" dirty="0" smtClean="0">
                <a:solidFill>
                  <a:srgbClr val="000000"/>
                </a:solidFill>
              </a:rPr>
              <a:t> end  with landfills</a:t>
            </a:r>
            <a:r>
              <a:rPr lang="en-US" sz="2400" b="1" dirty="0">
                <a:solidFill>
                  <a:srgbClr val="000000"/>
                </a:solidFill>
              </a:rPr>
              <a:t>, </a:t>
            </a:r>
            <a:r>
              <a:rPr lang="en-US" sz="2400" b="1" dirty="0">
                <a:solidFill>
                  <a:srgbClr val="7030A0"/>
                </a:solidFill>
              </a:rPr>
              <a:t>according to the National </a:t>
            </a:r>
            <a:r>
              <a:rPr lang="en-US" sz="2400" b="1" dirty="0" smtClean="0">
                <a:solidFill>
                  <a:srgbClr val="7030A0"/>
                </a:solidFill>
              </a:rPr>
              <a:t>Safety </a:t>
            </a:r>
            <a:r>
              <a:rPr lang="en-US" sz="2400" b="1" dirty="0">
                <a:solidFill>
                  <a:srgbClr val="7030A0"/>
                </a:solidFill>
              </a:rPr>
              <a:t>Council</a:t>
            </a:r>
            <a:r>
              <a:rPr lang="en-US" sz="2400" b="1" dirty="0">
                <a:solidFill>
                  <a:srgbClr val="000000"/>
                </a:solidFill>
              </a:rPr>
              <a:t>.</a:t>
            </a:r>
            <a:endParaRPr lang="en-IN" sz="2400" b="1" dirty="0">
              <a:solidFill>
                <a:srgbClr val="000000"/>
              </a:solidFill>
            </a:endParaRPr>
          </a:p>
          <a:p>
            <a:pPr marL="350838" indent="-350838">
              <a:spcBef>
                <a:spcPct val="50000"/>
              </a:spcBef>
              <a:buFont typeface="Wingdings" pitchFamily="2" charset="2"/>
              <a:buChar char="§"/>
            </a:pPr>
            <a:endParaRPr lang="en-US" sz="2800" b="1" dirty="0">
              <a:solidFill>
                <a:srgbClr val="000000"/>
              </a:solidFill>
              <a:latin typeface="Verdana" pitchFamily="34" charset="0"/>
            </a:endParaRPr>
          </a:p>
        </p:txBody>
      </p:sp>
      <p:sp>
        <p:nvSpPr>
          <p:cNvPr id="3" name="Date Placeholder 2"/>
          <p:cNvSpPr>
            <a:spLocks noGrp="1"/>
          </p:cNvSpPr>
          <p:nvPr>
            <p:ph type="dt" sz="half" idx="10"/>
          </p:nvPr>
        </p:nvSpPr>
        <p:spPr/>
        <p:txBody>
          <a:bodyPr/>
          <a:lstStyle/>
          <a:p>
            <a:fld id="{1A3500AC-DBB2-4C9B-BF8F-85B829875914}" type="datetime1">
              <a:rPr lang="en-US" smtClean="0"/>
              <a:t>10/30/2014</a:t>
            </a:fld>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445" y="228601"/>
            <a:ext cx="8058150" cy="990600"/>
          </a:xfrm>
        </p:spPr>
        <p:txBody>
          <a:bodyPr>
            <a:normAutofit/>
          </a:bodyPr>
          <a:lstStyle/>
          <a:p>
            <a:r>
              <a:rPr lang="en-US" sz="4000" b="1" dirty="0" smtClean="0">
                <a:solidFill>
                  <a:srgbClr val="7030A0"/>
                </a:solidFill>
              </a:rPr>
              <a:t>Robotics: Cognitive Machines</a:t>
            </a:r>
            <a:endParaRPr lang="en-IN" sz="4000" dirty="0">
              <a:solidFill>
                <a:srgbClr val="7030A0"/>
              </a:solidFill>
            </a:endParaRPr>
          </a:p>
        </p:txBody>
      </p:sp>
      <p:sp>
        <p:nvSpPr>
          <p:cNvPr id="3" name="Content Placeholder 2"/>
          <p:cNvSpPr>
            <a:spLocks noGrp="1"/>
          </p:cNvSpPr>
          <p:nvPr>
            <p:ph idx="1"/>
          </p:nvPr>
        </p:nvSpPr>
        <p:spPr>
          <a:xfrm>
            <a:off x="512444" y="1219200"/>
            <a:ext cx="8174355" cy="4952999"/>
          </a:xfrm>
        </p:spPr>
        <p:txBody>
          <a:bodyPr>
            <a:normAutofit/>
          </a:bodyPr>
          <a:lstStyle/>
          <a:p>
            <a:pPr algn="l" rtl="0"/>
            <a:r>
              <a:rPr lang="en-US" dirty="0" smtClean="0">
                <a:solidFill>
                  <a:schemeClr val="tx1"/>
                </a:solidFill>
                <a:latin typeface="+mn-lt"/>
                <a:ea typeface="+mn-ea"/>
                <a:cs typeface="+mn-cs"/>
              </a:rPr>
              <a:t>Today's robots are a like sweeper.</a:t>
            </a:r>
          </a:p>
          <a:p>
            <a:pPr algn="l" rtl="0"/>
            <a:r>
              <a:rPr lang="en-US" dirty="0" smtClean="0">
                <a:solidFill>
                  <a:srgbClr val="C00000"/>
                </a:solidFill>
                <a:latin typeface="+mn-lt"/>
                <a:ea typeface="+mn-ea"/>
                <a:cs typeface="+mn-cs"/>
              </a:rPr>
              <a:t>They can perform programmed tasks but can't think for themselves</a:t>
            </a:r>
            <a:r>
              <a:rPr lang="en-US" dirty="0" smtClean="0">
                <a:solidFill>
                  <a:schemeClr val="tx1"/>
                </a:solidFill>
                <a:latin typeface="+mn-lt"/>
                <a:ea typeface="+mn-ea"/>
                <a:cs typeface="+mn-cs"/>
              </a:rPr>
              <a:t>. </a:t>
            </a:r>
          </a:p>
          <a:p>
            <a:pPr algn="l" rtl="0"/>
            <a:r>
              <a:rPr lang="en-US" dirty="0" smtClean="0"/>
              <a:t>These </a:t>
            </a:r>
            <a:r>
              <a:rPr lang="en-US" dirty="0"/>
              <a:t>control everything from Cog's arm, neck, and head movement to its voice and its eyes, which capture and interpret action at 30 frames per second. </a:t>
            </a:r>
            <a:endParaRPr lang="en-US" dirty="0" smtClean="0"/>
          </a:p>
          <a:p>
            <a:pPr algn="l" rtl="0"/>
            <a:r>
              <a:rPr lang="en-US" dirty="0" smtClean="0">
                <a:solidFill>
                  <a:srgbClr val="7030A0"/>
                </a:solidFill>
              </a:rPr>
              <a:t>Under </a:t>
            </a:r>
            <a:r>
              <a:rPr lang="en-US" dirty="0">
                <a:solidFill>
                  <a:srgbClr val="7030A0"/>
                </a:solidFill>
              </a:rPr>
              <a:t>the </a:t>
            </a:r>
            <a:r>
              <a:rPr lang="en-US" dirty="0" smtClean="0">
                <a:solidFill>
                  <a:srgbClr val="7030A0"/>
                </a:solidFill>
              </a:rPr>
              <a:t>guidance </a:t>
            </a:r>
            <a:r>
              <a:rPr lang="en-US" dirty="0">
                <a:solidFill>
                  <a:srgbClr val="7030A0"/>
                </a:solidFill>
              </a:rPr>
              <a:t>of lab director </a:t>
            </a:r>
            <a:r>
              <a:rPr lang="en-US" dirty="0">
                <a:solidFill>
                  <a:srgbClr val="C00000"/>
                </a:solidFill>
              </a:rPr>
              <a:t>Rodney Brooks</a:t>
            </a:r>
            <a:r>
              <a:rPr lang="en-US" dirty="0">
                <a:solidFill>
                  <a:srgbClr val="7030A0"/>
                </a:solidFill>
              </a:rPr>
              <a:t>, </a:t>
            </a:r>
            <a:r>
              <a:rPr lang="en-US" dirty="0" smtClean="0">
                <a:solidFill>
                  <a:srgbClr val="7030A0"/>
                </a:solidFill>
              </a:rPr>
              <a:t>a project's is proposed develop Cog </a:t>
            </a:r>
            <a:r>
              <a:rPr lang="en-US" dirty="0">
                <a:solidFill>
                  <a:srgbClr val="7030A0"/>
                </a:solidFill>
              </a:rPr>
              <a:t>with the thinking abilities of a 3-year-old</a:t>
            </a:r>
            <a:r>
              <a:rPr lang="en-US" dirty="0" smtClean="0">
                <a:solidFill>
                  <a:srgbClr val="7030A0"/>
                </a:solidFill>
              </a:rPr>
              <a:t>.</a:t>
            </a:r>
            <a:r>
              <a:rPr lang="en-US" dirty="0" smtClean="0">
                <a:solidFill>
                  <a:schemeClr val="tx1"/>
                </a:solidFill>
                <a:latin typeface="+mn-lt"/>
                <a:ea typeface="+mn-ea"/>
                <a:cs typeface="+mn-cs"/>
              </a:rPr>
              <a:t> </a:t>
            </a:r>
            <a:endParaRPr lang="en-IN" dirty="0" smtClean="0">
              <a:solidFill>
                <a:schemeClr val="tx1"/>
              </a:solidFill>
              <a:latin typeface="+mn-lt"/>
              <a:ea typeface="+mn-ea"/>
              <a:cs typeface="+mn-cs"/>
            </a:endParaRPr>
          </a:p>
          <a:p>
            <a:pPr algn="l" rtl="0"/>
            <a:endParaRPr lang="en-IN" dirty="0"/>
          </a:p>
        </p:txBody>
      </p:sp>
      <p:sp>
        <p:nvSpPr>
          <p:cNvPr id="4" name="Date Placeholder 3"/>
          <p:cNvSpPr>
            <a:spLocks noGrp="1"/>
          </p:cNvSpPr>
          <p:nvPr>
            <p:ph type="dt" sz="half" idx="10"/>
          </p:nvPr>
        </p:nvSpPr>
        <p:spPr/>
        <p:txBody>
          <a:bodyPr/>
          <a:lstStyle/>
          <a:p>
            <a:pPr>
              <a:defRPr/>
            </a:pPr>
            <a:fld id="{5238D925-683E-4067-AA55-93371F57A738}" type="datetime1">
              <a:rPr lang="en-US" smtClean="0"/>
              <a:t>10/30/2014</a:t>
            </a:fld>
            <a:endParaRPr lang="en-US" dirty="0"/>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descr="Cognitive Machines: Leonardo">
            <a:hlinkClick r:id="rId2"/>
          </p:cNvPr>
          <p:cNvPicPr>
            <a:picLocks noGrp="1"/>
          </p:cNvPicPr>
          <p:nvPr>
            <p:ph idx="1"/>
          </p:nvPr>
        </p:nvPicPr>
        <p:blipFill>
          <a:blip r:embed="rId3" cstate="print"/>
          <a:srcRect/>
          <a:stretch>
            <a:fillRect/>
          </a:stretch>
        </p:blipFill>
        <p:spPr bwMode="auto">
          <a:xfrm>
            <a:off x="500034" y="285728"/>
            <a:ext cx="8429684" cy="4500594"/>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AC0BC5AA-40AC-4053-B0B7-C09FD0AF4108}" type="datetime1">
              <a:rPr lang="en-US" smtClean="0"/>
              <a:t>10/30/2014</a:t>
            </a:fld>
            <a:endParaRPr lang="en-US"/>
          </a:p>
        </p:txBody>
      </p:sp>
      <p:sp>
        <p:nvSpPr>
          <p:cNvPr id="6" name="Rectangle 5"/>
          <p:cNvSpPr/>
          <p:nvPr/>
        </p:nvSpPr>
        <p:spPr>
          <a:xfrm>
            <a:off x="484794" y="4663396"/>
            <a:ext cx="8278206" cy="1815882"/>
          </a:xfrm>
          <a:prstGeom prst="rect">
            <a:avLst/>
          </a:prstGeom>
        </p:spPr>
        <p:txBody>
          <a:bodyPr wrap="square">
            <a:spAutoFit/>
          </a:bodyPr>
          <a:lstStyle/>
          <a:p>
            <a:r>
              <a:rPr lang="en-US" sz="2800" dirty="0"/>
              <a:t>The ultimate goal is to have </a:t>
            </a:r>
            <a:r>
              <a:rPr lang="en-US" sz="2800" dirty="0">
                <a:solidFill>
                  <a:srgbClr val="C00000"/>
                </a:solidFill>
              </a:rPr>
              <a:t>Leonardo</a:t>
            </a:r>
            <a:r>
              <a:rPr lang="en-US" sz="2800" dirty="0"/>
              <a:t> (or another robot like it) pick up on cues, respond to ever-changing situations, and interact with people naturally</a:t>
            </a:r>
            <a:r>
              <a:rPr lang="en-US" dirty="0"/>
              <a:t>. </a:t>
            </a:r>
            <a:endParaRPr lang="en-IN" dirty="0"/>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Entertainment: Social Gaming</a:t>
            </a:r>
            <a:endParaRPr lang="en-IN" sz="4000" dirty="0">
              <a:solidFill>
                <a:srgbClr val="C00000"/>
              </a:solidFill>
            </a:endParaRPr>
          </a:p>
        </p:txBody>
      </p:sp>
      <p:sp>
        <p:nvSpPr>
          <p:cNvPr id="3" name="Content Placeholder 2"/>
          <p:cNvSpPr>
            <a:spLocks noGrp="1"/>
          </p:cNvSpPr>
          <p:nvPr>
            <p:ph idx="1"/>
          </p:nvPr>
        </p:nvSpPr>
        <p:spPr>
          <a:xfrm>
            <a:off x="628650" y="1825625"/>
            <a:ext cx="8058150" cy="4351338"/>
          </a:xfrm>
        </p:spPr>
        <p:txBody>
          <a:bodyPr>
            <a:normAutofit/>
          </a:bodyPr>
          <a:lstStyle/>
          <a:p>
            <a:pPr algn="l" rtl="0"/>
            <a:r>
              <a:rPr lang="en-US" sz="3200" dirty="0" smtClean="0">
                <a:solidFill>
                  <a:schemeClr val="tx1"/>
                </a:solidFill>
              </a:rPr>
              <a:t>Gaming is  a bigger industry than movies.</a:t>
            </a:r>
          </a:p>
          <a:p>
            <a:pPr algn="l" rtl="0">
              <a:lnSpc>
                <a:spcPct val="100000"/>
              </a:lnSpc>
            </a:pPr>
            <a:r>
              <a:rPr lang="en-US" sz="3200" dirty="0" smtClean="0">
                <a:solidFill>
                  <a:srgbClr val="C00000"/>
                </a:solidFill>
              </a:rPr>
              <a:t>Gaming is becoming an increasingly social activity.</a:t>
            </a:r>
          </a:p>
          <a:p>
            <a:pPr algn="l" rtl="0">
              <a:lnSpc>
                <a:spcPct val="100000"/>
              </a:lnSpc>
            </a:pPr>
            <a:r>
              <a:rPr lang="en-US" sz="3200" dirty="0" smtClean="0">
                <a:solidFill>
                  <a:srgbClr val="000000"/>
                </a:solidFill>
              </a:rPr>
              <a:t>IDSA finding shows that nearly 60% of gamers playing with friends, 33% with siblings, and about 25 % with spouses or parents.</a:t>
            </a:r>
            <a:endParaRPr lang="en-IN" sz="3200" dirty="0">
              <a:solidFill>
                <a:srgbClr val="000000"/>
              </a:solidFill>
            </a:endParaRPr>
          </a:p>
        </p:txBody>
      </p:sp>
      <p:sp>
        <p:nvSpPr>
          <p:cNvPr id="4" name="Date Placeholder 3"/>
          <p:cNvSpPr>
            <a:spLocks noGrp="1"/>
          </p:cNvSpPr>
          <p:nvPr>
            <p:ph type="dt" sz="half" idx="10"/>
          </p:nvPr>
        </p:nvSpPr>
        <p:spPr/>
        <p:txBody>
          <a:bodyPr/>
          <a:lstStyle/>
          <a:p>
            <a:pPr>
              <a:defRPr/>
            </a:pPr>
            <a:fld id="{96150C99-85D8-40B4-BB34-B76F745EDC31}" type="datetime1">
              <a:rPr lang="en-US" smtClean="0"/>
              <a:t>10/30/2014</a:t>
            </a:fld>
            <a:endParaRPr lang="en-US"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Autofit/>
          </a:bodyPr>
          <a:lstStyle/>
          <a:p>
            <a:r>
              <a:rPr lang="en-US" altLang="ar-SA" sz="3200" b="1" u="sng" dirty="0"/>
              <a:t>Classification of Sensors</a:t>
            </a:r>
            <a:br>
              <a:rPr lang="en-US" altLang="ar-SA" sz="3200" b="1" u="sng" dirty="0"/>
            </a:br>
            <a:endParaRPr lang="ar-SA" sz="3200" dirty="0"/>
          </a:p>
        </p:txBody>
      </p:sp>
      <p:sp>
        <p:nvSpPr>
          <p:cNvPr id="3" name="Content Placeholder 2"/>
          <p:cNvSpPr>
            <a:spLocks noGrp="1"/>
          </p:cNvSpPr>
          <p:nvPr>
            <p:ph idx="1"/>
          </p:nvPr>
        </p:nvSpPr>
        <p:spPr>
          <a:xfrm>
            <a:off x="628650" y="1066800"/>
            <a:ext cx="7886700" cy="5105400"/>
          </a:xfrm>
        </p:spPr>
        <p:txBody>
          <a:bodyPr>
            <a:normAutofit fontScale="92500" lnSpcReduction="10000"/>
          </a:bodyPr>
          <a:lstStyle/>
          <a:p>
            <a:pPr algn="just" rtl="0">
              <a:lnSpc>
                <a:spcPct val="150000"/>
              </a:lnSpc>
            </a:pPr>
            <a:r>
              <a:rPr lang="en-US" altLang="ar-SA" dirty="0" smtClean="0">
                <a:solidFill>
                  <a:srgbClr val="C00000"/>
                </a:solidFill>
                <a:effectLst>
                  <a:outerShdw blurRad="38100" dist="38100" dir="2700000" algn="tl">
                    <a:srgbClr val="000000">
                      <a:alpha val="43137"/>
                    </a:srgbClr>
                  </a:outerShdw>
                </a:effectLst>
              </a:rPr>
              <a:t>Mechanical quantities: </a:t>
            </a:r>
            <a:r>
              <a:rPr lang="en-US" altLang="ar-SA" dirty="0" smtClean="0">
                <a:effectLst>
                  <a:outerShdw blurRad="38100" dist="38100" dir="2700000" algn="tl">
                    <a:srgbClr val="000000">
                      <a:alpha val="43137"/>
                    </a:srgbClr>
                  </a:outerShdw>
                </a:effectLst>
              </a:rPr>
              <a:t>displacement</a:t>
            </a:r>
            <a:r>
              <a:rPr lang="en-US" altLang="ar-SA" dirty="0">
                <a:effectLst>
                  <a:outerShdw blurRad="38100" dist="38100" dir="2700000" algn="tl">
                    <a:srgbClr val="000000">
                      <a:alpha val="43137"/>
                    </a:srgbClr>
                  </a:outerShdw>
                </a:effectLst>
              </a:rPr>
              <a:t>, Strain, rotation velocity, acceleration, pressure, force/torque, twisting, weight, flow</a:t>
            </a:r>
          </a:p>
          <a:p>
            <a:pPr marL="0" indent="0" algn="just" rtl="0">
              <a:lnSpc>
                <a:spcPct val="150000"/>
              </a:lnSpc>
            </a:pPr>
            <a:r>
              <a:rPr lang="en-US" altLang="ar-SA" dirty="0">
                <a:effectLst>
                  <a:outerShdw blurRad="38100" dist="38100" dir="2700000" algn="tl">
                    <a:srgbClr val="000000">
                      <a:alpha val="43137"/>
                    </a:srgbClr>
                  </a:outerShdw>
                </a:effectLst>
              </a:rPr>
              <a:t> </a:t>
            </a:r>
            <a:r>
              <a:rPr lang="en-US" altLang="ar-SA" dirty="0">
                <a:solidFill>
                  <a:srgbClr val="C00000"/>
                </a:solidFill>
                <a:effectLst>
                  <a:outerShdw blurRad="38100" dist="38100" dir="2700000" algn="tl">
                    <a:srgbClr val="000000">
                      <a:alpha val="43137"/>
                    </a:srgbClr>
                  </a:outerShdw>
                </a:effectLst>
              </a:rPr>
              <a:t>Thermal quantities</a:t>
            </a:r>
            <a:r>
              <a:rPr lang="en-US" altLang="ar-SA" dirty="0">
                <a:effectLst>
                  <a:outerShdw blurRad="38100" dist="38100" dir="2700000" algn="tl">
                    <a:srgbClr val="000000">
                      <a:alpha val="43137"/>
                    </a:srgbClr>
                  </a:outerShdw>
                </a:effectLst>
              </a:rPr>
              <a:t>: temperature, heat.</a:t>
            </a:r>
          </a:p>
          <a:p>
            <a:pPr algn="just" rtl="0">
              <a:lnSpc>
                <a:spcPct val="150000"/>
              </a:lnSpc>
            </a:pPr>
            <a:r>
              <a:rPr lang="en-US" altLang="ar-SA" dirty="0" smtClean="0">
                <a:solidFill>
                  <a:srgbClr val="C00000"/>
                </a:solidFill>
                <a:effectLst>
                  <a:outerShdw blurRad="38100" dist="38100" dir="2700000" algn="tl">
                    <a:srgbClr val="000000">
                      <a:alpha val="43137"/>
                    </a:srgbClr>
                  </a:outerShdw>
                </a:effectLst>
              </a:rPr>
              <a:t>Electromagnetic/optical </a:t>
            </a:r>
            <a:r>
              <a:rPr lang="en-US" altLang="ar-SA" dirty="0">
                <a:solidFill>
                  <a:srgbClr val="C00000"/>
                </a:solidFill>
                <a:effectLst>
                  <a:outerShdw blurRad="38100" dist="38100" dir="2700000" algn="tl">
                    <a:srgbClr val="000000">
                      <a:alpha val="43137"/>
                    </a:srgbClr>
                  </a:outerShdw>
                </a:effectLst>
              </a:rPr>
              <a:t>quantities</a:t>
            </a:r>
            <a:r>
              <a:rPr lang="en-US" altLang="ar-SA" dirty="0">
                <a:effectLst>
                  <a:outerShdw blurRad="38100" dist="38100" dir="2700000" algn="tl">
                    <a:srgbClr val="000000">
                      <a:alpha val="43137"/>
                    </a:srgbClr>
                  </a:outerShdw>
                </a:effectLst>
              </a:rPr>
              <a:t>: voltage, current</a:t>
            </a:r>
            <a:r>
              <a:rPr lang="en-US" altLang="ar-SA" dirty="0" smtClean="0">
                <a:effectLst>
                  <a:outerShdw blurRad="38100" dist="38100" dir="2700000" algn="tl">
                    <a:srgbClr val="000000">
                      <a:alpha val="43137"/>
                    </a:srgbClr>
                  </a:outerShdw>
                </a:effectLst>
              </a:rPr>
              <a:t>, frequency </a:t>
            </a:r>
            <a:r>
              <a:rPr lang="en-US" altLang="ar-SA" dirty="0">
                <a:effectLst>
                  <a:outerShdw blurRad="38100" dist="38100" dir="2700000" algn="tl">
                    <a:srgbClr val="000000">
                      <a:alpha val="43137"/>
                    </a:srgbClr>
                  </a:outerShdw>
                </a:effectLst>
              </a:rPr>
              <a:t>phase; visual/images, light; magnetism.</a:t>
            </a:r>
          </a:p>
          <a:p>
            <a:pPr marL="0" indent="0" algn="just" rtl="0">
              <a:lnSpc>
                <a:spcPct val="150000"/>
              </a:lnSpc>
            </a:pPr>
            <a:r>
              <a:rPr lang="en-US" altLang="ar-SA" dirty="0">
                <a:effectLst>
                  <a:outerShdw blurRad="38100" dist="38100" dir="2700000" algn="tl">
                    <a:srgbClr val="000000">
                      <a:alpha val="43137"/>
                    </a:srgbClr>
                  </a:outerShdw>
                </a:effectLst>
              </a:rPr>
              <a:t> </a:t>
            </a:r>
            <a:r>
              <a:rPr lang="en-US" altLang="ar-SA" dirty="0">
                <a:solidFill>
                  <a:srgbClr val="C00000"/>
                </a:solidFill>
                <a:effectLst>
                  <a:outerShdw blurRad="38100" dist="38100" dir="2700000" algn="tl">
                    <a:srgbClr val="000000">
                      <a:alpha val="43137"/>
                    </a:srgbClr>
                  </a:outerShdw>
                </a:effectLst>
              </a:rPr>
              <a:t>Chemical quantities</a:t>
            </a:r>
            <a:r>
              <a:rPr lang="en-US" altLang="ar-SA" dirty="0">
                <a:effectLst>
                  <a:outerShdw blurRad="38100" dist="38100" dir="2700000" algn="tl">
                    <a:srgbClr val="000000">
                      <a:alpha val="43137"/>
                    </a:srgbClr>
                  </a:outerShdw>
                </a:effectLst>
              </a:rPr>
              <a:t>: moisture, pH </a:t>
            </a:r>
            <a:r>
              <a:rPr lang="en-US" altLang="ar-SA" dirty="0" smtClean="0">
                <a:effectLst>
                  <a:outerShdw blurRad="38100" dist="38100" dir="2700000" algn="tl">
                    <a:srgbClr val="000000">
                      <a:alpha val="43137"/>
                    </a:srgbClr>
                  </a:outerShdw>
                </a:effectLst>
              </a:rPr>
              <a:t>value</a:t>
            </a:r>
            <a:endParaRPr lang="en-US" altLang="ar-SA" sz="1200"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spTree>
    <p:extLst>
      <p:ext uri="{BB962C8B-B14F-4D97-AF65-F5344CB8AC3E}">
        <p14:creationId xmlns:p14="http://schemas.microsoft.com/office/powerpoint/2010/main" val="4185261954"/>
      </p:ext>
    </p:extLst>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Energy: Fuel Cells</a:t>
            </a:r>
            <a:endParaRPr lang="en-IN" dirty="0">
              <a:solidFill>
                <a:srgbClr val="C00000"/>
              </a:solidFill>
            </a:endParaRPr>
          </a:p>
        </p:txBody>
      </p:sp>
      <p:sp>
        <p:nvSpPr>
          <p:cNvPr id="3" name="Content Placeholder 2"/>
          <p:cNvSpPr>
            <a:spLocks noGrp="1"/>
          </p:cNvSpPr>
          <p:nvPr>
            <p:ph idx="1"/>
          </p:nvPr>
        </p:nvSpPr>
        <p:spPr/>
        <p:txBody>
          <a:bodyPr/>
          <a:lstStyle/>
          <a:p>
            <a:pPr algn="l" rtl="0"/>
            <a:r>
              <a:rPr lang="en-US" dirty="0" smtClean="0"/>
              <a:t>The long-lasting, environment friendly fuel cell is one of the most hotly pursued technologies of the decade.</a:t>
            </a:r>
          </a:p>
          <a:p>
            <a:pPr algn="l" rtl="0"/>
            <a:r>
              <a:rPr lang="en-US" dirty="0" smtClean="0">
                <a:solidFill>
                  <a:srgbClr val="C00000"/>
                </a:solidFill>
              </a:rPr>
              <a:t>"There is an energy revolution happening that is similar to what we saw with the PC revolution," </a:t>
            </a:r>
          </a:p>
          <a:p>
            <a:pPr algn="l" rtl="0"/>
            <a:r>
              <a:rPr lang="en-US" dirty="0" smtClean="0"/>
              <a:t>"Moore's Law has set in with fuel cells,“  referring to the falling cost and increased efficiency of fuel cell technology.</a:t>
            </a:r>
          </a:p>
          <a:p>
            <a:pPr algn="l" rtl="0"/>
            <a:endParaRPr lang="en-IN" dirty="0"/>
          </a:p>
        </p:txBody>
      </p:sp>
      <p:sp>
        <p:nvSpPr>
          <p:cNvPr id="4" name="Date Placeholder 3"/>
          <p:cNvSpPr>
            <a:spLocks noGrp="1"/>
          </p:cNvSpPr>
          <p:nvPr>
            <p:ph type="dt" sz="half" idx="10"/>
          </p:nvPr>
        </p:nvSpPr>
        <p:spPr/>
        <p:txBody>
          <a:bodyPr/>
          <a:lstStyle/>
          <a:p>
            <a:pPr>
              <a:defRPr/>
            </a:pPr>
            <a:fld id="{0719A549-FC37-4E3D-AECD-61FED72D99F0}"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199"/>
            <a:ext cx="8610600" cy="5899151"/>
          </a:xfrm>
        </p:spPr>
        <p:txBody>
          <a:bodyPr>
            <a:normAutofit fontScale="92500" lnSpcReduction="20000"/>
          </a:bodyPr>
          <a:lstStyle/>
          <a:p>
            <a:pPr algn="l" rtl="0">
              <a:lnSpc>
                <a:spcPct val="120000"/>
              </a:lnSpc>
            </a:pPr>
            <a:r>
              <a:rPr lang="en-US" sz="3000" dirty="0" smtClean="0"/>
              <a:t>Toshiba recently demonstrated a </a:t>
            </a:r>
            <a:r>
              <a:rPr lang="en-US" sz="3000" dirty="0" smtClean="0">
                <a:solidFill>
                  <a:srgbClr val="000000"/>
                </a:solidFill>
              </a:rPr>
              <a:t>prototype of a </a:t>
            </a:r>
            <a:r>
              <a:rPr lang="en-US" sz="3000" dirty="0" smtClean="0">
                <a:solidFill>
                  <a:srgbClr val="FF0000"/>
                </a:solidFill>
              </a:rPr>
              <a:t>direct methanol fuel cell </a:t>
            </a:r>
            <a:r>
              <a:rPr lang="en-US" sz="3000" dirty="0" smtClean="0"/>
              <a:t>that can power a notebook, PC for 5 hours works by </a:t>
            </a:r>
            <a:r>
              <a:rPr lang="en-US" sz="3000" dirty="0" smtClean="0">
                <a:solidFill>
                  <a:srgbClr val="FF0000"/>
                </a:solidFill>
              </a:rPr>
              <a:t>converting chemical energy directly into electricity.</a:t>
            </a:r>
          </a:p>
          <a:p>
            <a:pPr algn="l" rtl="0">
              <a:lnSpc>
                <a:spcPct val="120000"/>
              </a:lnSpc>
            </a:pPr>
            <a:r>
              <a:rPr lang="en-US" sz="3000" dirty="0" smtClean="0"/>
              <a:t>NEC is a front runner - building a fuel cell based on </a:t>
            </a:r>
            <a:r>
              <a:rPr lang="en-US" sz="3000" dirty="0" smtClean="0">
                <a:solidFill>
                  <a:srgbClr val="FF0000"/>
                </a:solidFill>
              </a:rPr>
              <a:t>carbon </a:t>
            </a:r>
            <a:r>
              <a:rPr lang="en-US" sz="3000" dirty="0" err="1" smtClean="0">
                <a:solidFill>
                  <a:srgbClr val="FF0000"/>
                </a:solidFill>
              </a:rPr>
              <a:t>nano</a:t>
            </a:r>
            <a:r>
              <a:rPr lang="en-US" sz="3000" dirty="0" smtClean="0">
                <a:solidFill>
                  <a:srgbClr val="FF0000"/>
                </a:solidFill>
              </a:rPr>
              <a:t>-tubes </a:t>
            </a:r>
            <a:r>
              <a:rPr lang="en-US" sz="3000" dirty="0" smtClean="0"/>
              <a:t>that is small enough to power handhelds and cell phones.</a:t>
            </a:r>
          </a:p>
          <a:p>
            <a:pPr algn="l" rtl="0">
              <a:lnSpc>
                <a:spcPct val="120000"/>
              </a:lnSpc>
            </a:pPr>
            <a:r>
              <a:rPr lang="en-US" sz="3000" dirty="0" smtClean="0">
                <a:solidFill>
                  <a:srgbClr val="FF0000"/>
                </a:solidFill>
              </a:rPr>
              <a:t>Ford Motor Company </a:t>
            </a:r>
            <a:r>
              <a:rPr lang="en-US" sz="3000" dirty="0" smtClean="0"/>
              <a:t>is investing $420 million to produce a commercial hydrogen-powered car by next year.</a:t>
            </a:r>
          </a:p>
          <a:p>
            <a:pPr algn="l" rtl="0">
              <a:lnSpc>
                <a:spcPct val="120000"/>
              </a:lnSpc>
            </a:pPr>
            <a:r>
              <a:rPr lang="en-US" sz="3000" dirty="0" smtClean="0"/>
              <a:t>USA earmarked $1.2 billion for a hydrogen fuel cell initiative</a:t>
            </a:r>
            <a:r>
              <a:rPr lang="en-US" sz="3000" dirty="0"/>
              <a:t>.</a:t>
            </a:r>
            <a:endParaRPr lang="en-IN" sz="3000" dirty="0" smtClean="0"/>
          </a:p>
          <a:p>
            <a:pPr algn="l" rtl="0"/>
            <a:endParaRPr lang="en-US" dirty="0" smtClean="0">
              <a:solidFill>
                <a:srgbClr val="FF0000"/>
              </a:solidFill>
            </a:endParaRPr>
          </a:p>
          <a:p>
            <a:pPr algn="l" rtl="0"/>
            <a:endParaRPr lang="en-IN" dirty="0"/>
          </a:p>
        </p:txBody>
      </p:sp>
      <p:sp>
        <p:nvSpPr>
          <p:cNvPr id="4" name="Date Placeholder 3"/>
          <p:cNvSpPr>
            <a:spLocks noGrp="1"/>
          </p:cNvSpPr>
          <p:nvPr>
            <p:ph type="dt" sz="half" idx="10"/>
          </p:nvPr>
        </p:nvSpPr>
        <p:spPr/>
        <p:txBody>
          <a:bodyPr/>
          <a:lstStyle/>
          <a:p>
            <a:fld id="{66565216-BB9A-4674-B164-6D77B4A8745A}"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86750" cy="1325563"/>
          </a:xfrm>
        </p:spPr>
        <p:txBody>
          <a:bodyPr>
            <a:noAutofit/>
          </a:bodyPr>
          <a:lstStyle/>
          <a:p>
            <a:pPr rtl="0"/>
            <a:r>
              <a:rPr lang="en-US" sz="2800" dirty="0"/>
              <a:t>More than 100 </a:t>
            </a:r>
            <a:r>
              <a:rPr lang="en-US" sz="2800" dirty="0">
                <a:solidFill>
                  <a:srgbClr val="C00000"/>
                </a:solidFill>
              </a:rPr>
              <a:t>Chevrolet Equinox Fuel Cell electric vehicles </a:t>
            </a:r>
            <a:r>
              <a:rPr lang="en-US" sz="2800" dirty="0"/>
              <a:t>will be deployed by General Motors in the streets of </a:t>
            </a:r>
            <a:r>
              <a:rPr lang="en-US" sz="2800" dirty="0" smtClean="0"/>
              <a:t>AMERICA to market </a:t>
            </a:r>
            <a:r>
              <a:rPr lang="en-US" sz="2800" dirty="0"/>
              <a:t>test of fuel cell vehicles of its </a:t>
            </a:r>
            <a:r>
              <a:rPr lang="en-US" sz="2800" dirty="0" smtClean="0"/>
              <a:t>kind (2007)</a:t>
            </a:r>
            <a:endParaRPr lang="ar-SA" sz="2800" dirty="0"/>
          </a:p>
        </p:txBody>
      </p:sp>
      <p:pic>
        <p:nvPicPr>
          <p:cNvPr id="5" name="Content Placeholder 4"/>
          <p:cNvPicPr>
            <a:picLocks noGrp="1" noChangeAspect="1"/>
          </p:cNvPicPr>
          <p:nvPr>
            <p:ph idx="1"/>
          </p:nvPr>
        </p:nvPicPr>
        <p:blipFill>
          <a:blip r:embed="rId2"/>
          <a:stretch>
            <a:fillRect/>
          </a:stretch>
        </p:blipFill>
        <p:spPr>
          <a:xfrm>
            <a:off x="628650" y="1905000"/>
            <a:ext cx="7981950" cy="4816476"/>
          </a:xfrm>
          <a:prstGeom prst="rect">
            <a:avLst/>
          </a:prstGeom>
        </p:spPr>
      </p:pic>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spTree>
    <p:extLst>
      <p:ext uri="{BB962C8B-B14F-4D97-AF65-F5344CB8AC3E}">
        <p14:creationId xmlns:p14="http://schemas.microsoft.com/office/powerpoint/2010/main" val="255111177"/>
      </p:ext>
    </p:extLst>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34350" cy="1325563"/>
          </a:xfrm>
        </p:spPr>
        <p:txBody>
          <a:bodyPr>
            <a:noAutofit/>
          </a:bodyPr>
          <a:lstStyle/>
          <a:p>
            <a:pPr rtl="0"/>
            <a:r>
              <a:rPr lang="en-US" sz="2800" dirty="0" smtClean="0"/>
              <a:t>The </a:t>
            </a:r>
            <a:r>
              <a:rPr lang="en-US" sz="2800" dirty="0"/>
              <a:t>U.S. Navy has developed a hydrogen-powered aircraft that can fly for nearly an entire day without refueling.</a:t>
            </a:r>
            <a:endParaRPr lang="ar-SA" sz="2800" dirty="0"/>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73730" name="Picture 2" descr="http://i.livescience.com/images/i/000/004/937/i02/091013-ion-tiger-02.jpg?129608359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7219" y="1721169"/>
            <a:ext cx="8145781" cy="463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292552"/>
      </p:ext>
    </p:extLst>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10550" cy="1997074"/>
          </a:xfrm>
        </p:spPr>
        <p:txBody>
          <a:bodyPr>
            <a:normAutofit/>
          </a:bodyPr>
          <a:lstStyle/>
          <a:p>
            <a:pPr rtl="0"/>
            <a:r>
              <a:rPr lang="en-US" sz="3200" dirty="0" smtClean="0"/>
              <a:t>Cockroach get their own power source. </a:t>
            </a:r>
            <a:r>
              <a:rPr lang="en-US" sz="3200" dirty="0"/>
              <a:t/>
            </a:r>
            <a:br>
              <a:rPr lang="en-US" sz="3200" dirty="0"/>
            </a:br>
            <a:r>
              <a:rPr lang="en-US" sz="3100" dirty="0"/>
              <a:t>The </a:t>
            </a:r>
            <a:r>
              <a:rPr lang="en-US" sz="3100" dirty="0" smtClean="0"/>
              <a:t>secret is an </a:t>
            </a:r>
            <a:r>
              <a:rPr lang="en-US" sz="3100" dirty="0"/>
              <a:t>implantable biofuel cell powered by a sugar </a:t>
            </a:r>
            <a:r>
              <a:rPr lang="en-US" sz="3100" dirty="0" smtClean="0"/>
              <a:t>make </a:t>
            </a:r>
            <a:r>
              <a:rPr lang="en-US" sz="3100" dirty="0"/>
              <a:t>from their food.</a:t>
            </a:r>
            <a:endParaRPr lang="ar-SA" sz="3600" dirty="0"/>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74754" name="Picture 2" descr="Cockroach cyborg. Researchers have devised an implantable fuel cell that taps into a cockroach's metabolism to generate electrical energy. This is an important step toward creating insect-robot hybrids that can conduct surveillan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1779" y="2238786"/>
            <a:ext cx="805815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33134"/>
      </p:ext>
    </p:extLst>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1326"/>
            <a:ext cx="7886700" cy="1539874"/>
          </a:xfrm>
        </p:spPr>
        <p:txBody>
          <a:bodyPr>
            <a:normAutofit fontScale="90000"/>
          </a:bodyPr>
          <a:lstStyle/>
          <a:p>
            <a:pPr rtl="0">
              <a:lnSpc>
                <a:spcPct val="100000"/>
              </a:lnSpc>
            </a:pPr>
            <a:r>
              <a:rPr lang="en-US" sz="3200" dirty="0" smtClean="0"/>
              <a:t>Futurist </a:t>
            </a:r>
            <a:r>
              <a:rPr lang="en-US" sz="3200" dirty="0"/>
              <a:t>and inventor </a:t>
            </a:r>
            <a:r>
              <a:rPr lang="en-US" sz="3200" dirty="0">
                <a:solidFill>
                  <a:srgbClr val="C00000"/>
                </a:solidFill>
              </a:rPr>
              <a:t>Ray Kurzweil </a:t>
            </a:r>
            <a:r>
              <a:rPr lang="en-US" sz="3200" dirty="0"/>
              <a:t>is part of distinguished panel of </a:t>
            </a:r>
            <a:r>
              <a:rPr lang="en-US" sz="3200" dirty="0" smtClean="0"/>
              <a:t>engineers. </a:t>
            </a:r>
            <a:br>
              <a:rPr lang="en-US" sz="3200" dirty="0" smtClean="0"/>
            </a:br>
            <a:r>
              <a:rPr lang="en-US" sz="3200" dirty="0" smtClean="0"/>
              <a:t>He predicts that the </a:t>
            </a:r>
            <a:r>
              <a:rPr lang="en-US" sz="3200" dirty="0" smtClean="0">
                <a:hlinkClick r:id="rId2"/>
              </a:rPr>
              <a:t>solar </a:t>
            </a:r>
            <a:r>
              <a:rPr lang="en-US" sz="3200" dirty="0">
                <a:hlinkClick r:id="rId2"/>
              </a:rPr>
              <a:t>power</a:t>
            </a:r>
            <a:r>
              <a:rPr lang="en-US" sz="3200" dirty="0"/>
              <a:t> will scale up to produce all the energy needs of Earth's people in 20 years.</a:t>
            </a:r>
            <a:endParaRPr lang="ar-SA" sz="3200" dirty="0"/>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75778" name="Picture 2" descr="http://i.livescience.com/images/i/000/004/181/i02/070507_solar_cells_02.jpg?12960821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2362200"/>
            <a:ext cx="7753350" cy="435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68338"/>
      </p:ext>
    </p:extLst>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81111"/>
          </a:xfrm>
        </p:spPr>
        <p:txBody>
          <a:bodyPr>
            <a:normAutofit/>
          </a:bodyPr>
          <a:lstStyle/>
          <a:p>
            <a:pPr lvl="0" rtl="0"/>
            <a:r>
              <a:rPr lang="ar-SA" altLang="ar-SA" sz="3600" dirty="0" err="1" smtClean="0">
                <a:solidFill>
                  <a:srgbClr val="C00000"/>
                </a:solidFill>
                <a:latin typeface="Open sans"/>
              </a:rPr>
              <a:t>New</a:t>
            </a:r>
            <a:r>
              <a:rPr lang="ar-SA" altLang="ar-SA" sz="3600" dirty="0" smtClean="0">
                <a:solidFill>
                  <a:srgbClr val="C00000"/>
                </a:solidFill>
                <a:latin typeface="Open sans"/>
              </a:rPr>
              <a:t> </a:t>
            </a:r>
            <a:r>
              <a:rPr lang="ar-SA" altLang="ar-SA" sz="3600" dirty="0" err="1" smtClean="0">
                <a:solidFill>
                  <a:srgbClr val="C00000"/>
                </a:solidFill>
                <a:latin typeface="Open sans"/>
              </a:rPr>
              <a:t>solar</a:t>
            </a:r>
            <a:r>
              <a:rPr lang="ar-SA" altLang="ar-SA" sz="3600" dirty="0" smtClean="0">
                <a:solidFill>
                  <a:srgbClr val="C00000"/>
                </a:solidFill>
                <a:latin typeface="Open sans"/>
              </a:rPr>
              <a:t> </a:t>
            </a:r>
            <a:r>
              <a:rPr lang="en-US" altLang="ar-SA" sz="3600" dirty="0" err="1" smtClean="0">
                <a:solidFill>
                  <a:srgbClr val="C00000"/>
                </a:solidFill>
                <a:latin typeface="Open sans"/>
              </a:rPr>
              <a:t>nano</a:t>
            </a:r>
            <a:r>
              <a:rPr lang="en-US" altLang="ar-SA" sz="3600" dirty="0" smtClean="0">
                <a:solidFill>
                  <a:srgbClr val="C00000"/>
                </a:solidFill>
                <a:latin typeface="Open sans"/>
              </a:rPr>
              <a:t> carbon tube </a:t>
            </a:r>
            <a:r>
              <a:rPr lang="ar-SA" altLang="ar-SA" sz="3600" dirty="0" err="1" smtClean="0">
                <a:solidFill>
                  <a:srgbClr val="C00000"/>
                </a:solidFill>
                <a:latin typeface="Open sans"/>
              </a:rPr>
              <a:t>battery</a:t>
            </a:r>
            <a:r>
              <a:rPr lang="ar-SA" altLang="ar-SA" sz="3600" dirty="0" smtClean="0">
                <a:solidFill>
                  <a:srgbClr val="C00000"/>
                </a:solidFill>
                <a:latin typeface="Open sans"/>
              </a:rPr>
              <a:t> </a:t>
            </a:r>
            <a:r>
              <a:rPr lang="ar-SA" altLang="ar-SA" sz="3600" dirty="0" err="1" smtClean="0">
                <a:solidFill>
                  <a:srgbClr val="C00000"/>
                </a:solidFill>
                <a:latin typeface="Open sans"/>
              </a:rPr>
              <a:t>could</a:t>
            </a:r>
            <a:r>
              <a:rPr lang="ar-SA" altLang="ar-SA" sz="3600" dirty="0" smtClean="0">
                <a:solidFill>
                  <a:srgbClr val="C00000"/>
                </a:solidFill>
                <a:latin typeface="Open sans"/>
              </a:rPr>
              <a:t> </a:t>
            </a:r>
            <a:r>
              <a:rPr lang="ar-SA" altLang="ar-SA" sz="3600" dirty="0" err="1" smtClean="0">
                <a:solidFill>
                  <a:srgbClr val="C00000"/>
                </a:solidFill>
                <a:latin typeface="Open sans"/>
              </a:rPr>
              <a:t>generate</a:t>
            </a:r>
            <a:r>
              <a:rPr lang="ar-SA" altLang="ar-SA" sz="3600" dirty="0" smtClean="0">
                <a:solidFill>
                  <a:srgbClr val="C00000"/>
                </a:solidFill>
                <a:latin typeface="Open sans"/>
              </a:rPr>
              <a:t> </a:t>
            </a:r>
            <a:r>
              <a:rPr lang="ar-SA" altLang="ar-SA" sz="3600" dirty="0" err="1" smtClean="0">
                <a:solidFill>
                  <a:srgbClr val="C00000"/>
                </a:solidFill>
                <a:latin typeface="Open sans"/>
              </a:rPr>
              <a:t>cheaper</a:t>
            </a:r>
            <a:r>
              <a:rPr lang="ar-SA" altLang="ar-SA" sz="3600" dirty="0" smtClean="0">
                <a:solidFill>
                  <a:srgbClr val="C00000"/>
                </a:solidFill>
                <a:latin typeface="Open sans"/>
              </a:rPr>
              <a:t> </a:t>
            </a:r>
            <a:r>
              <a:rPr lang="ar-SA" altLang="ar-SA" sz="3600" dirty="0" err="1" smtClean="0">
                <a:solidFill>
                  <a:srgbClr val="C00000"/>
                </a:solidFill>
                <a:latin typeface="Open sans"/>
              </a:rPr>
              <a:t>clean</a:t>
            </a:r>
            <a:r>
              <a:rPr lang="ar-SA" altLang="ar-SA" sz="3600" dirty="0" smtClean="0">
                <a:solidFill>
                  <a:srgbClr val="C00000"/>
                </a:solidFill>
                <a:latin typeface="Open sans"/>
              </a:rPr>
              <a:t> </a:t>
            </a:r>
            <a:r>
              <a:rPr lang="ar-SA" altLang="ar-SA" sz="3600" dirty="0" err="1" smtClean="0">
                <a:solidFill>
                  <a:srgbClr val="C00000"/>
                </a:solidFill>
                <a:latin typeface="Open sans"/>
              </a:rPr>
              <a:t>energy</a:t>
            </a:r>
            <a:endParaRPr lang="ar-SA" sz="4000" dirty="0">
              <a:solidFill>
                <a:srgbClr val="C00000"/>
              </a:solidFill>
            </a:endParaRPr>
          </a:p>
        </p:txBody>
      </p:sp>
      <p:sp>
        <p:nvSpPr>
          <p:cNvPr id="3" name="Content Placeholder 2"/>
          <p:cNvSpPr>
            <a:spLocks noGrp="1"/>
          </p:cNvSpPr>
          <p:nvPr>
            <p:ph idx="1"/>
          </p:nvPr>
        </p:nvSpPr>
        <p:spPr>
          <a:xfrm>
            <a:off x="613410" y="1447800"/>
            <a:ext cx="7886700" cy="4351338"/>
          </a:xfrm>
        </p:spPr>
        <p:txBody>
          <a:bodyPr/>
          <a:lstStyle/>
          <a:p>
            <a:pPr marL="0" lvl="0" indent="0" algn="l" rtl="0" eaLnBrk="0" fontAlgn="base" hangingPunct="0">
              <a:lnSpc>
                <a:spcPct val="100000"/>
              </a:lnSpc>
              <a:spcBef>
                <a:spcPct val="0"/>
              </a:spcBef>
              <a:spcAft>
                <a:spcPct val="0"/>
              </a:spcAft>
              <a:buNone/>
            </a:pPr>
            <a:r>
              <a:rPr lang="en-US" altLang="ar-SA" sz="1800" dirty="0">
                <a:solidFill>
                  <a:srgbClr val="C00000"/>
                </a:solidFill>
                <a:latin typeface="Open sans"/>
                <a:hlinkClick r:id="rId2"/>
              </a:rPr>
              <a:t>O</a:t>
            </a:r>
            <a:r>
              <a:rPr lang="ar-SA" altLang="ar-SA" sz="1800" dirty="0" err="1" smtClean="0">
                <a:solidFill>
                  <a:srgbClr val="C00000"/>
                </a:solidFill>
                <a:latin typeface="Open sans"/>
                <a:hlinkClick r:id="rId2"/>
              </a:rPr>
              <a:t>ctober</a:t>
            </a:r>
            <a:r>
              <a:rPr lang="ar-SA" altLang="ar-SA" sz="1800" dirty="0" smtClean="0">
                <a:solidFill>
                  <a:srgbClr val="C00000"/>
                </a:solidFill>
                <a:latin typeface="Open sans"/>
                <a:hlinkClick r:id="rId2"/>
              </a:rPr>
              <a:t> </a:t>
            </a:r>
            <a:r>
              <a:rPr lang="ar-SA" altLang="ar-SA" sz="1800" dirty="0">
                <a:solidFill>
                  <a:srgbClr val="C00000"/>
                </a:solidFill>
                <a:latin typeface="Open sans"/>
                <a:hlinkClick r:id="rId2"/>
              </a:rPr>
              <a:t>17th, </a:t>
            </a:r>
            <a:r>
              <a:rPr lang="ar-SA" altLang="ar-SA" sz="1800" dirty="0" smtClean="0">
                <a:solidFill>
                  <a:srgbClr val="C00000"/>
                </a:solidFill>
                <a:latin typeface="Open sans"/>
                <a:hlinkClick r:id="rId2"/>
              </a:rPr>
              <a:t>2014</a:t>
            </a:r>
            <a:endParaRPr lang="en-US" altLang="ar-SA" sz="1800" dirty="0" smtClean="0">
              <a:solidFill>
                <a:srgbClr val="C00000"/>
              </a:solidFill>
              <a:latin typeface="Open sans"/>
              <a:hlinkClick r:id="rId2"/>
            </a:endParaRPr>
          </a:p>
        </p:txBody>
      </p:sp>
      <p:sp>
        <p:nvSpPr>
          <p:cNvPr id="4" name="Date Placeholder 3"/>
          <p:cNvSpPr>
            <a:spLocks noGrp="1"/>
          </p:cNvSpPr>
          <p:nvPr>
            <p:ph type="dt" sz="half" idx="10"/>
          </p:nvPr>
        </p:nvSpPr>
        <p:spPr/>
        <p:txBody>
          <a:bodyPr/>
          <a:lstStyle/>
          <a:p>
            <a:fld id="{58C4A817-1274-491B-A104-0F5E0D50FE90}" type="datetime1">
              <a:rPr lang="en-US" smtClean="0"/>
              <a:t>10/30/2014</a:t>
            </a:fld>
            <a:endParaRPr lang="en-US"/>
          </a:p>
        </p:txBody>
      </p:sp>
      <p:pic>
        <p:nvPicPr>
          <p:cNvPr id="71682" name="Picture 2" descr="Solar Batte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 y="1905000"/>
            <a:ext cx="7871460" cy="472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35956"/>
      </p:ext>
    </p:extLst>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277"/>
            <a:ext cx="7886700" cy="1325563"/>
          </a:xfrm>
        </p:spPr>
        <p:txBody>
          <a:bodyPr>
            <a:normAutofit/>
          </a:bodyPr>
          <a:lstStyle/>
          <a:p>
            <a:r>
              <a:rPr lang="en-US" sz="4000" b="1" dirty="0" smtClean="0">
                <a:solidFill>
                  <a:srgbClr val="C00000"/>
                </a:solidFill>
              </a:rPr>
              <a:t>Materials: Plastic Transistors</a:t>
            </a:r>
            <a:endParaRPr lang="en-IN" sz="4000" dirty="0">
              <a:solidFill>
                <a:srgbClr val="C00000"/>
              </a:solidFill>
            </a:endParaRPr>
          </a:p>
        </p:txBody>
      </p:sp>
      <p:sp>
        <p:nvSpPr>
          <p:cNvPr id="3" name="Content Placeholder 2"/>
          <p:cNvSpPr>
            <a:spLocks noGrp="1"/>
          </p:cNvSpPr>
          <p:nvPr>
            <p:ph idx="1"/>
          </p:nvPr>
        </p:nvSpPr>
        <p:spPr>
          <a:xfrm>
            <a:off x="487680" y="1371600"/>
            <a:ext cx="8686800" cy="4830763"/>
          </a:xfrm>
        </p:spPr>
        <p:txBody>
          <a:bodyPr/>
          <a:lstStyle/>
          <a:p>
            <a:pPr algn="l" rtl="0"/>
            <a:r>
              <a:rPr lang="en-US" dirty="0" smtClean="0"/>
              <a:t>Today, plastics are the future of the $30 billion computer display market, and they may even lead to new breeds of computer memory and microprocessors. </a:t>
            </a:r>
          </a:p>
          <a:p>
            <a:pPr algn="l" rtl="0"/>
            <a:r>
              <a:rPr lang="en-US" dirty="0" smtClean="0"/>
              <a:t>Within five years, using plastics with </a:t>
            </a:r>
            <a:r>
              <a:rPr lang="en-US" dirty="0" smtClean="0">
                <a:solidFill>
                  <a:srgbClr val="C00000"/>
                </a:solidFill>
              </a:rPr>
              <a:t>organic light-emitting diode technology ( "OLED ) </a:t>
            </a:r>
            <a:r>
              <a:rPr lang="en-US" dirty="0" smtClean="0"/>
              <a:t>and </a:t>
            </a:r>
            <a:r>
              <a:rPr lang="en-US" dirty="0" smtClean="0">
                <a:solidFill>
                  <a:srgbClr val="FF0000"/>
                </a:solidFill>
              </a:rPr>
              <a:t>organic transistors</a:t>
            </a:r>
            <a:r>
              <a:rPr lang="en-US" dirty="0" smtClean="0"/>
              <a:t>, to build flexible displays.</a:t>
            </a:r>
          </a:p>
          <a:p>
            <a:pPr algn="l" rtl="0"/>
            <a:r>
              <a:rPr lang="en-US" dirty="0" smtClean="0"/>
              <a:t>Eventually, plastics could be used to build entire machines that you can bend and drop without breaking. </a:t>
            </a:r>
            <a:endParaRPr lang="en-IN" dirty="0"/>
          </a:p>
        </p:txBody>
      </p:sp>
      <p:sp>
        <p:nvSpPr>
          <p:cNvPr id="4" name="Date Placeholder 3"/>
          <p:cNvSpPr>
            <a:spLocks noGrp="1"/>
          </p:cNvSpPr>
          <p:nvPr>
            <p:ph type="dt" sz="half" idx="10"/>
          </p:nvPr>
        </p:nvSpPr>
        <p:spPr/>
        <p:txBody>
          <a:bodyPr/>
          <a:lstStyle/>
          <a:p>
            <a:pPr>
              <a:defRPr/>
            </a:pPr>
            <a:fld id="{BABA3A3F-A90D-4EFF-9325-21F080D7612E}"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305800" cy="4724399"/>
          </a:xfrm>
        </p:spPr>
        <p:txBody>
          <a:bodyPr>
            <a:noAutofit/>
          </a:bodyPr>
          <a:lstStyle/>
          <a:p>
            <a:pPr marL="457200" indent="-457200" algn="l" rtl="0">
              <a:lnSpc>
                <a:spcPct val="100000"/>
              </a:lnSpc>
            </a:pPr>
            <a:r>
              <a:rPr lang="en-US" sz="3200" dirty="0" smtClean="0"/>
              <a:t>"These devices will be so flexible and light can integrate them directly onto almost any type of matter we want, including a piece of clothing”.</a:t>
            </a:r>
          </a:p>
          <a:p>
            <a:pPr marL="457200" indent="-457200" algn="l" rtl="0">
              <a:lnSpc>
                <a:spcPct val="100000"/>
              </a:lnSpc>
            </a:pPr>
            <a:r>
              <a:rPr lang="en-US" sz="3200" dirty="0" smtClean="0">
                <a:solidFill>
                  <a:srgbClr val="C00000"/>
                </a:solidFill>
              </a:rPr>
              <a:t>Scientists at </a:t>
            </a:r>
            <a:r>
              <a:rPr lang="en-US" sz="3200" dirty="0" smtClean="0">
                <a:solidFill>
                  <a:srgbClr val="000000"/>
                </a:solidFill>
              </a:rPr>
              <a:t>Bell Labs and Xerox </a:t>
            </a:r>
            <a:r>
              <a:rPr lang="en-US" sz="3200" dirty="0" smtClean="0">
                <a:solidFill>
                  <a:srgbClr val="C00000"/>
                </a:solidFill>
              </a:rPr>
              <a:t>have found ways of using organic materials rather than silicon to build electronics.</a:t>
            </a:r>
          </a:p>
          <a:p>
            <a:pPr marL="457200" indent="-457200" algn="l" rtl="0">
              <a:lnSpc>
                <a:spcPct val="100000"/>
              </a:lnSpc>
            </a:pPr>
            <a:r>
              <a:rPr lang="en-US" sz="3200" dirty="0" smtClean="0"/>
              <a:t>IBM researcher who's worked on plastic electronics for the past five years. And they may be even cheaper than silicon-based devices.</a:t>
            </a:r>
            <a:endParaRPr lang="en-IN" sz="3200" dirty="0"/>
          </a:p>
        </p:txBody>
      </p:sp>
      <p:sp>
        <p:nvSpPr>
          <p:cNvPr id="4" name="Date Placeholder 3"/>
          <p:cNvSpPr>
            <a:spLocks noGrp="1"/>
          </p:cNvSpPr>
          <p:nvPr>
            <p:ph type="dt" sz="half" idx="10"/>
          </p:nvPr>
        </p:nvSpPr>
        <p:spPr/>
        <p:txBody>
          <a:bodyPr/>
          <a:lstStyle/>
          <a:p>
            <a:fld id="{57B05748-CC4D-4C6D-9B27-6CBB7E1F3F9B}"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rtl="0"/>
            <a:r>
              <a:rPr lang="en-US" sz="3600" b="1" dirty="0" smtClean="0"/>
              <a:t>Materials: OLED Displays</a:t>
            </a:r>
            <a:endParaRPr lang="en-IN" sz="3600" dirty="0"/>
          </a:p>
        </p:txBody>
      </p:sp>
      <p:sp>
        <p:nvSpPr>
          <p:cNvPr id="3" name="Content Placeholder 2"/>
          <p:cNvSpPr>
            <a:spLocks noGrp="1"/>
          </p:cNvSpPr>
          <p:nvPr>
            <p:ph idx="1"/>
          </p:nvPr>
        </p:nvSpPr>
        <p:spPr>
          <a:xfrm>
            <a:off x="628650" y="1285568"/>
            <a:ext cx="8362950" cy="5191431"/>
          </a:xfrm>
        </p:spPr>
        <p:txBody>
          <a:bodyPr>
            <a:normAutofit/>
          </a:bodyPr>
          <a:lstStyle/>
          <a:p>
            <a:pPr algn="l" rtl="0">
              <a:lnSpc>
                <a:spcPct val="100000"/>
              </a:lnSpc>
            </a:pPr>
            <a:r>
              <a:rPr lang="en-US" dirty="0">
                <a:solidFill>
                  <a:srgbClr val="C00000"/>
                </a:solidFill>
                <a:latin typeface="Times" pitchFamily="34"/>
              </a:rPr>
              <a:t>OLED (Organic Light Emitting Diode)</a:t>
            </a:r>
          </a:p>
          <a:p>
            <a:pPr algn="l" rtl="0">
              <a:lnSpc>
                <a:spcPct val="100000"/>
              </a:lnSpc>
            </a:pPr>
            <a:r>
              <a:rPr lang="en-US" dirty="0" smtClean="0"/>
              <a:t>An OLED uses a carbon-based molecule that emits light when an electric current passes through it. </a:t>
            </a:r>
          </a:p>
          <a:p>
            <a:pPr algn="l" rtl="0">
              <a:lnSpc>
                <a:spcPct val="100000"/>
              </a:lnSpc>
            </a:pPr>
            <a:r>
              <a:rPr lang="en-US" dirty="0" smtClean="0"/>
              <a:t>Piece consists of lot of molecules together and get a super thin display of stunning quality—no power-draining backlight required.</a:t>
            </a:r>
          </a:p>
          <a:p>
            <a:pPr algn="l" rtl="0">
              <a:lnSpc>
                <a:spcPct val="100000"/>
              </a:lnSpc>
            </a:pPr>
            <a:r>
              <a:rPr lang="en-US" dirty="0" smtClean="0">
                <a:solidFill>
                  <a:srgbClr val="C00000"/>
                </a:solidFill>
              </a:rPr>
              <a:t>OLED displays can be produced in the same way an ink jet printer sprays ink onto a sheet of paper, making manufacturing cheap and simple.</a:t>
            </a:r>
            <a:endParaRPr lang="en-IN" dirty="0">
              <a:solidFill>
                <a:srgbClr val="C00000"/>
              </a:solidFill>
            </a:endParaRPr>
          </a:p>
        </p:txBody>
      </p:sp>
      <p:sp>
        <p:nvSpPr>
          <p:cNvPr id="4" name="Date Placeholder 3"/>
          <p:cNvSpPr>
            <a:spLocks noGrp="1"/>
          </p:cNvSpPr>
          <p:nvPr>
            <p:ph type="dt" sz="half" idx="10"/>
          </p:nvPr>
        </p:nvSpPr>
        <p:spPr/>
        <p:txBody>
          <a:bodyPr/>
          <a:lstStyle/>
          <a:p>
            <a:pPr>
              <a:defRPr/>
            </a:pPr>
            <a:fld id="{00796A4D-3412-450C-BB62-03DDBC5B7462}" type="datetime1">
              <a:rPr lang="en-US" smtClean="0"/>
              <a:t>10/30/2014</a:t>
            </a:fld>
            <a:endParaRPr lang="en-US"/>
          </a:p>
        </p:txBody>
      </p:sp>
      <p:sp>
        <p:nvSpPr>
          <p:cNvPr id="5" name="Rectangle 1"/>
          <p:cNvSpPr txBox="1">
            <a:spLocks noChangeArrowheads="1"/>
          </p:cNvSpPr>
          <p:nvPr/>
        </p:nvSpPr>
        <p:spPr>
          <a:xfrm>
            <a:off x="457200" y="381001"/>
            <a:ext cx="8368189" cy="685800"/>
          </a:xfrm>
          <a:prstGeom prst="rect">
            <a:avLst/>
          </a:prstGeom>
        </p:spPr>
        <p:txBody>
          <a:bodyPr vert="horz" lIns="0" tIns="0" rIns="0" bIns="0" rtlCol="0" anchor="t">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rtl="0" fontAlgn="auto">
              <a:lnSpc>
                <a:spcPct val="95000"/>
              </a:lnSpc>
              <a:spcAft>
                <a:spcPts val="0"/>
              </a:spcAft>
            </a:pPr>
            <a:endParaRPr lang="en-US" sz="3600" dirty="0">
              <a:solidFill>
                <a:srgbClr val="C00000"/>
              </a:solidFill>
              <a:latin typeface="Times" pitchFamily="34"/>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28650" y="365127"/>
            <a:ext cx="7886700" cy="854074"/>
          </a:xfrm>
        </p:spPr>
        <p:txBody>
          <a:bodyPr/>
          <a:lstStyle/>
          <a:p>
            <a:r>
              <a:rPr lang="en-US" altLang="ar-SA" sz="3200" b="1" u="sng" dirty="0">
                <a:effectLst>
                  <a:outerShdw blurRad="38100" dist="38100" dir="2700000" algn="tl">
                    <a:srgbClr val="C0C0C0"/>
                  </a:outerShdw>
                </a:effectLst>
              </a:rPr>
              <a:t>Specifications of Sensor</a:t>
            </a:r>
          </a:p>
        </p:txBody>
      </p:sp>
      <p:sp>
        <p:nvSpPr>
          <p:cNvPr id="146435" name="Rectangle 3"/>
          <p:cNvSpPr>
            <a:spLocks noGrp="1" noChangeArrowheads="1"/>
          </p:cNvSpPr>
          <p:nvPr>
            <p:ph type="body" idx="1"/>
          </p:nvPr>
        </p:nvSpPr>
        <p:spPr>
          <a:xfrm>
            <a:off x="533400" y="1066800"/>
            <a:ext cx="8351744" cy="5638800"/>
          </a:xfrm>
        </p:spPr>
        <p:txBody>
          <a:bodyPr>
            <a:normAutofit fontScale="92500" lnSpcReduction="20000"/>
          </a:bodyPr>
          <a:lstStyle/>
          <a:p>
            <a:pPr algn="l" rtl="0">
              <a:lnSpc>
                <a:spcPct val="150000"/>
              </a:lnSpc>
            </a:pPr>
            <a:r>
              <a:rPr lang="en-US" altLang="ar-SA" sz="2800" b="1" dirty="0">
                <a:solidFill>
                  <a:srgbClr val="C00000"/>
                </a:solidFill>
              </a:rPr>
              <a:t>Accuracy</a:t>
            </a:r>
            <a:r>
              <a:rPr lang="en-US" altLang="ar-SA" sz="2800" b="1" dirty="0"/>
              <a:t>:</a:t>
            </a:r>
            <a:r>
              <a:rPr lang="en-US" altLang="ar-SA" sz="2800" dirty="0"/>
              <a:t> error between the result of a measurement and the true value being measured.</a:t>
            </a:r>
          </a:p>
          <a:p>
            <a:pPr algn="l" rtl="0">
              <a:lnSpc>
                <a:spcPct val="150000"/>
              </a:lnSpc>
            </a:pPr>
            <a:r>
              <a:rPr lang="en-US" altLang="ar-SA" sz="2800" b="1" dirty="0">
                <a:solidFill>
                  <a:srgbClr val="C00000"/>
                </a:solidFill>
              </a:rPr>
              <a:t>Resolution</a:t>
            </a:r>
            <a:r>
              <a:rPr lang="en-US" altLang="ar-SA" sz="2800" b="1" dirty="0"/>
              <a:t>: </a:t>
            </a:r>
            <a:r>
              <a:rPr lang="en-US" altLang="ar-SA" sz="2800" dirty="0"/>
              <a:t>the smallest increment of measure that a device can make.</a:t>
            </a:r>
          </a:p>
          <a:p>
            <a:pPr algn="l" rtl="0">
              <a:lnSpc>
                <a:spcPct val="150000"/>
              </a:lnSpc>
            </a:pPr>
            <a:r>
              <a:rPr lang="en-US" altLang="ar-SA" sz="2800" b="1" dirty="0">
                <a:solidFill>
                  <a:srgbClr val="C00000"/>
                </a:solidFill>
              </a:rPr>
              <a:t>Sensitivity</a:t>
            </a:r>
            <a:r>
              <a:rPr lang="en-US" altLang="ar-SA" sz="2800" dirty="0"/>
              <a:t>: the ratio between the change in the output signal to a small change in input physical signal. Slope of the input-output fit line.</a:t>
            </a:r>
          </a:p>
          <a:p>
            <a:pPr algn="l" rtl="0">
              <a:lnSpc>
                <a:spcPct val="150000"/>
              </a:lnSpc>
            </a:pPr>
            <a:r>
              <a:rPr lang="en-US" altLang="ar-SA" sz="2800" b="1" dirty="0">
                <a:solidFill>
                  <a:srgbClr val="C00000"/>
                </a:solidFill>
              </a:rPr>
              <a:t>Repeatability/Precision</a:t>
            </a:r>
            <a:r>
              <a:rPr lang="en-US" altLang="ar-SA" sz="2800" dirty="0"/>
              <a:t>: the ability of the sensor to output the same value for the same input over a number of trials</a:t>
            </a:r>
          </a:p>
        </p:txBody>
      </p:sp>
    </p:spTree>
    <p:extLst>
      <p:ext uri="{BB962C8B-B14F-4D97-AF65-F5344CB8AC3E}">
        <p14:creationId xmlns:p14="http://schemas.microsoft.com/office/powerpoint/2010/main" val="1837371330"/>
      </p:ext>
    </p:extLst>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24314" y="144304"/>
            <a:ext cx="8695373" cy="831533"/>
          </a:xfrm>
        </p:spPr>
        <p:txBody>
          <a:bodyPr lIns="0" tIns="0" rIns="0" bIns="0" anchor="t"/>
          <a:lstStyle/>
          <a:p>
            <a:pPr algn="l">
              <a:lnSpc>
                <a:spcPct val="95000"/>
              </a:lnSpc>
            </a:pPr>
            <a:r>
              <a:rPr lang="en-US" sz="3900" dirty="0">
                <a:solidFill>
                  <a:srgbClr val="FFFFFF"/>
                </a:solidFill>
                <a:latin typeface="Times" pitchFamily="34"/>
              </a:rPr>
              <a:t>Architecture of OLEDs</a:t>
            </a:r>
          </a:p>
        </p:txBody>
      </p:sp>
      <p:sp>
        <p:nvSpPr>
          <p:cNvPr id="2" name="Date Placeholder 1"/>
          <p:cNvSpPr>
            <a:spLocks noGrp="1"/>
          </p:cNvSpPr>
          <p:nvPr>
            <p:ph type="dt" sz="half" idx="10"/>
          </p:nvPr>
        </p:nvSpPr>
        <p:spPr/>
        <p:txBody>
          <a:bodyPr/>
          <a:lstStyle/>
          <a:p>
            <a:fld id="{6F09FDF4-42D8-44BD-8FF6-FCD0AB381113}" type="datetime1">
              <a:rPr lang="en-US" smtClean="0"/>
              <a:t>10/30/2014</a:t>
            </a:fld>
            <a:endParaRPr lang="en-US"/>
          </a:p>
        </p:txBody>
      </p:sp>
      <p:pic>
        <p:nvPicPr>
          <p:cNvPr id="5124" name="Picture 4"/>
          <p:cNvPicPr>
            <a:picLocks noChangeAspect="1" noChangeArrowheads="1"/>
          </p:cNvPicPr>
          <p:nvPr/>
        </p:nvPicPr>
        <p:blipFill>
          <a:blip r:embed="rId2"/>
          <a:srcRect/>
          <a:stretch>
            <a:fillRect/>
          </a:stretch>
        </p:blipFill>
        <p:spPr bwMode="auto">
          <a:xfrm>
            <a:off x="5185502" y="2802414"/>
            <a:ext cx="3946208" cy="3706178"/>
          </a:xfrm>
          <a:prstGeom prst="rect">
            <a:avLst/>
          </a:prstGeom>
          <a:noFill/>
        </p:spPr>
      </p:pic>
      <p:sp>
        <p:nvSpPr>
          <p:cNvPr id="5125" name="Text Box 5"/>
          <p:cNvSpPr txBox="1">
            <a:spLocks noChangeArrowheads="1"/>
          </p:cNvSpPr>
          <p:nvPr/>
        </p:nvSpPr>
        <p:spPr bwMode="auto">
          <a:xfrm>
            <a:off x="224314" y="0"/>
            <a:ext cx="8697431" cy="2954655"/>
          </a:xfrm>
          <a:prstGeom prst="rect">
            <a:avLst/>
          </a:prstGeom>
          <a:noFill/>
          <a:ln w="9525">
            <a:noFill/>
            <a:miter lim="800000"/>
            <a:headEnd/>
            <a:tailEnd/>
          </a:ln>
          <a:effectLst/>
        </p:spPr>
        <p:txBody>
          <a:bodyPr wrap="square" lIns="0" tIns="0" rIns="0" bIns="0">
            <a:spAutoFit/>
          </a:bodyPr>
          <a:lstStyle/>
          <a:p>
            <a:pPr lvl="1" indent="-308610">
              <a:buClr>
                <a:srgbClr val="000000"/>
              </a:buClr>
              <a:buSzPct val="100000"/>
              <a:buFontTx/>
              <a:buChar char="•"/>
            </a:pPr>
            <a:r>
              <a:rPr lang="en-US" sz="2400" b="1" dirty="0">
                <a:solidFill>
                  <a:srgbClr val="C00000"/>
                </a:solidFill>
                <a:latin typeface="Times" pitchFamily="34"/>
              </a:rPr>
              <a:t>Organic layer:</a:t>
            </a:r>
            <a:r>
              <a:rPr lang="en-US" sz="2400" dirty="0">
                <a:solidFill>
                  <a:srgbClr val="C00000"/>
                </a:solidFill>
                <a:latin typeface="Times" pitchFamily="34"/>
              </a:rPr>
              <a:t> </a:t>
            </a:r>
            <a:endParaRPr lang="en-US" sz="2400" dirty="0">
              <a:solidFill>
                <a:srgbClr val="C00000"/>
              </a:solidFill>
            </a:endParaRPr>
          </a:p>
          <a:p>
            <a:pPr marL="771525" lvl="2" indent="-257175">
              <a:buClr>
                <a:srgbClr val="000000"/>
              </a:buClr>
              <a:buSzPct val="80000"/>
              <a:buFont typeface="Courier New" pitchFamily="49" charset="0"/>
              <a:buChar char="o"/>
            </a:pPr>
            <a:r>
              <a:rPr lang="en-US" sz="2800" b="1" dirty="0">
                <a:solidFill>
                  <a:srgbClr val="C00000"/>
                </a:solidFill>
                <a:latin typeface="Times" pitchFamily="34"/>
              </a:rPr>
              <a:t>Conducting layer</a:t>
            </a:r>
            <a:r>
              <a:rPr lang="en-US" sz="2800" dirty="0">
                <a:solidFill>
                  <a:srgbClr val="C00000"/>
                </a:solidFill>
                <a:latin typeface="Times" pitchFamily="34"/>
              </a:rPr>
              <a:t> - This layer is made of organic plastic molecules that transport "holes" from the anode. One conducting polymer used in OLEDs is </a:t>
            </a:r>
            <a:r>
              <a:rPr lang="en-US" sz="2800" dirty="0" err="1">
                <a:solidFill>
                  <a:srgbClr val="C00000"/>
                </a:solidFill>
                <a:latin typeface="Times" pitchFamily="34"/>
              </a:rPr>
              <a:t>polyaniline</a:t>
            </a:r>
            <a:r>
              <a:rPr lang="en-US" sz="2800" dirty="0">
                <a:solidFill>
                  <a:srgbClr val="C00000"/>
                </a:solidFill>
                <a:latin typeface="Times" pitchFamily="34"/>
              </a:rPr>
              <a:t>. </a:t>
            </a:r>
            <a:endParaRPr lang="en-US" sz="2800" dirty="0">
              <a:solidFill>
                <a:srgbClr val="C00000"/>
              </a:solidFill>
            </a:endParaRPr>
          </a:p>
          <a:p>
            <a:pPr marL="771525" lvl="2" indent="-257175">
              <a:buClr>
                <a:srgbClr val="000000"/>
              </a:buClr>
              <a:buSzPct val="80000"/>
              <a:buFont typeface="Courier New" pitchFamily="49" charset="0"/>
              <a:buChar char="o"/>
            </a:pPr>
            <a:r>
              <a:rPr lang="en-US" sz="2800" b="1" dirty="0">
                <a:solidFill>
                  <a:srgbClr val="000000"/>
                </a:solidFill>
                <a:latin typeface="Times" pitchFamily="34"/>
              </a:rPr>
              <a:t>Emissive layer</a:t>
            </a:r>
            <a:r>
              <a:rPr lang="en-US" sz="2800" dirty="0">
                <a:solidFill>
                  <a:srgbClr val="000000"/>
                </a:solidFill>
                <a:latin typeface="Times" pitchFamily="34"/>
              </a:rPr>
              <a:t> - This layer is made of organic plastic molecules </a:t>
            </a:r>
            <a:r>
              <a:rPr lang="en-US" sz="2800" dirty="0" smtClean="0">
                <a:solidFill>
                  <a:srgbClr val="000000"/>
                </a:solidFill>
                <a:latin typeface="Times" pitchFamily="34"/>
              </a:rPr>
              <a:t> </a:t>
            </a:r>
            <a:r>
              <a:rPr lang="en-US" sz="2800" dirty="0">
                <a:solidFill>
                  <a:srgbClr val="000000"/>
                </a:solidFill>
                <a:latin typeface="Times" pitchFamily="34"/>
              </a:rPr>
              <a:t>that transport electrons from the cathode; this is where light is made. </a:t>
            </a:r>
            <a:endParaRPr lang="en-US" sz="2000" dirty="0">
              <a:solidFill>
                <a:srgbClr val="000000"/>
              </a:solidFill>
              <a:latin typeface="Times" pitchFamily="34"/>
            </a:endParaRPr>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3400" y="250033"/>
            <a:ext cx="8610600" cy="5486400"/>
          </a:xfrm>
        </p:spPr>
        <p:txBody>
          <a:bodyPr/>
          <a:lstStyle/>
          <a:p>
            <a:pPr algn="l" rtl="0">
              <a:buClr>
                <a:srgbClr val="7030A0"/>
              </a:buClr>
            </a:pPr>
            <a:r>
              <a:rPr lang="en-US" sz="3200" b="1" dirty="0" smtClean="0">
                <a:solidFill>
                  <a:srgbClr val="000000"/>
                </a:solidFill>
                <a:latin typeface="Times" pitchFamily="34"/>
              </a:rPr>
              <a:t>OLED is an light emitting diode (LED) which emissive electroluminescent layer is composed of a film of organic compounds.</a:t>
            </a:r>
          </a:p>
          <a:p>
            <a:pPr algn="l">
              <a:buClr>
                <a:srgbClr val="7030A0"/>
              </a:buClr>
              <a:buFont typeface="Wingdings" pitchFamily="2" charset="2"/>
              <a:buChar char="ü"/>
            </a:pPr>
            <a:endParaRPr lang="en-US" b="1" dirty="0" smtClean="0">
              <a:solidFill>
                <a:srgbClr val="FFFF00"/>
              </a:solidFill>
              <a:latin typeface="Times" pitchFamily="34"/>
            </a:endParaRPr>
          </a:p>
          <a:p>
            <a:pPr algn="l">
              <a:buFont typeface="Wingdings" pitchFamily="2" charset="2"/>
              <a:buChar char="ü"/>
            </a:pPr>
            <a:endParaRPr lang="en-US" dirty="0" smtClean="0">
              <a:solidFill>
                <a:srgbClr val="FFFFFF"/>
              </a:solidFill>
              <a:latin typeface="Times" pitchFamily="34"/>
            </a:endParaRPr>
          </a:p>
          <a:p>
            <a:endParaRPr lang="en-IN" dirty="0">
              <a:solidFill>
                <a:srgbClr val="92D050"/>
              </a:solidFill>
            </a:endParaRPr>
          </a:p>
        </p:txBody>
      </p:sp>
      <p:sp>
        <p:nvSpPr>
          <p:cNvPr id="2" name="Date Placeholder 1"/>
          <p:cNvSpPr>
            <a:spLocks noGrp="1"/>
          </p:cNvSpPr>
          <p:nvPr>
            <p:ph type="dt" sz="half" idx="10"/>
          </p:nvPr>
        </p:nvSpPr>
        <p:spPr/>
        <p:txBody>
          <a:bodyPr/>
          <a:lstStyle/>
          <a:p>
            <a:fld id="{AB756FC6-3460-4022-A362-9775B05A39CE}" type="datetime1">
              <a:rPr lang="en-US" smtClean="0"/>
              <a:t>10/30/2014</a:t>
            </a:fld>
            <a:endParaRPr lang="en-US"/>
          </a:p>
        </p:txBody>
      </p:sp>
      <p:pic>
        <p:nvPicPr>
          <p:cNvPr id="6" name="Picture 4"/>
          <p:cNvPicPr>
            <a:picLocks noChangeAspect="1" noChangeArrowheads="1"/>
          </p:cNvPicPr>
          <p:nvPr/>
        </p:nvPicPr>
        <p:blipFill>
          <a:blip r:embed="rId2"/>
          <a:srcRect/>
          <a:stretch>
            <a:fillRect/>
          </a:stretch>
        </p:blipFill>
        <p:spPr bwMode="auto">
          <a:xfrm>
            <a:off x="381000" y="1752600"/>
            <a:ext cx="8580120" cy="4968876"/>
          </a:xfrm>
          <a:prstGeom prst="rect">
            <a:avLst/>
          </a:prstGeom>
          <a:noFill/>
        </p:spPr>
      </p:pic>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3900" dirty="0">
                <a:solidFill>
                  <a:srgbClr val="FFFFFF"/>
                </a:solidFill>
                <a:latin typeface="Times" pitchFamily="34"/>
              </a:rPr>
              <a:t>Current Research for OLEDs</a:t>
            </a:r>
          </a:p>
        </p:txBody>
      </p:sp>
      <p:sp>
        <p:nvSpPr>
          <p:cNvPr id="7170" name="Rectangle 2"/>
          <p:cNvSpPr>
            <a:spLocks noGrp="1" noChangeArrowheads="1"/>
          </p:cNvSpPr>
          <p:nvPr>
            <p:ph idx="1"/>
          </p:nvPr>
        </p:nvSpPr>
        <p:spPr>
          <a:xfrm>
            <a:off x="-10477" y="243840"/>
            <a:ext cx="5344478" cy="2060417"/>
          </a:xfrm>
        </p:spPr>
        <p:txBody>
          <a:bodyPr lIns="0" tIns="0" rIns="0" bIns="0">
            <a:normAutofit/>
          </a:bodyPr>
          <a:lstStyle/>
          <a:p>
            <a:pPr marL="411480" lvl="1" indent="-308610" algn="l" rtl="0">
              <a:lnSpc>
                <a:spcPct val="100000"/>
              </a:lnSpc>
              <a:spcBef>
                <a:spcPct val="0"/>
              </a:spcBef>
              <a:buClr>
                <a:srgbClr val="000000"/>
              </a:buClr>
              <a:buFontTx/>
              <a:buChar char="•"/>
            </a:pPr>
            <a:r>
              <a:rPr lang="en-US" sz="3200" dirty="0">
                <a:solidFill>
                  <a:srgbClr val="000000"/>
                </a:solidFill>
                <a:latin typeface="Times" pitchFamily="34"/>
              </a:rPr>
              <a:t>Manufacturers focusing on finding a cheap way to </a:t>
            </a:r>
            <a:r>
              <a:rPr lang="en-US" sz="3200" dirty="0" smtClean="0">
                <a:solidFill>
                  <a:srgbClr val="000000"/>
                </a:solidFill>
                <a:latin typeface="Times" pitchFamily="34"/>
              </a:rPr>
              <a:t>produce "Roll-to-Roll</a:t>
            </a:r>
            <a:r>
              <a:rPr lang="en-US" sz="2800" dirty="0" smtClean="0">
                <a:solidFill>
                  <a:srgbClr val="000000"/>
                </a:solidFill>
                <a:latin typeface="Times" pitchFamily="34"/>
              </a:rPr>
              <a:t>“ OLED. .</a:t>
            </a:r>
            <a:endParaRPr lang="en-US" sz="2800" dirty="0">
              <a:solidFill>
                <a:srgbClr val="000000"/>
              </a:solidFill>
              <a:latin typeface="Times" pitchFamily="34"/>
            </a:endParaRPr>
          </a:p>
        </p:txBody>
      </p:sp>
      <p:sp>
        <p:nvSpPr>
          <p:cNvPr id="2" name="Date Placeholder 1"/>
          <p:cNvSpPr>
            <a:spLocks noGrp="1"/>
          </p:cNvSpPr>
          <p:nvPr>
            <p:ph type="dt" sz="half" idx="10"/>
          </p:nvPr>
        </p:nvSpPr>
        <p:spPr/>
        <p:txBody>
          <a:bodyPr/>
          <a:lstStyle/>
          <a:p>
            <a:fld id="{105FB758-EAFC-4075-BB2D-25DD6B5E73E7}" type="datetime1">
              <a:rPr lang="en-US" smtClean="0"/>
              <a:t>10/30/2014</a:t>
            </a:fld>
            <a:endParaRPr lang="en-US"/>
          </a:p>
        </p:txBody>
      </p:sp>
      <p:pic>
        <p:nvPicPr>
          <p:cNvPr id="7172" name="Picture 4"/>
          <p:cNvPicPr>
            <a:picLocks noChangeAspect="1" noChangeArrowheads="1"/>
          </p:cNvPicPr>
          <p:nvPr/>
        </p:nvPicPr>
        <p:blipFill>
          <a:blip r:embed="rId2"/>
          <a:srcRect/>
          <a:stretch>
            <a:fillRect/>
          </a:stretch>
        </p:blipFill>
        <p:spPr bwMode="auto">
          <a:xfrm>
            <a:off x="5550927" y="0"/>
            <a:ext cx="3681749" cy="6721476"/>
          </a:xfrm>
          <a:prstGeom prst="rect">
            <a:avLst/>
          </a:prstGeom>
          <a:noFill/>
        </p:spPr>
      </p:pic>
      <p:pic>
        <p:nvPicPr>
          <p:cNvPr id="7173" name="Picture 5"/>
          <p:cNvPicPr>
            <a:picLocks noChangeAspect="1" noChangeArrowheads="1"/>
          </p:cNvPicPr>
          <p:nvPr/>
        </p:nvPicPr>
        <p:blipFill>
          <a:blip r:embed="rId3"/>
          <a:srcRect/>
          <a:stretch>
            <a:fillRect/>
          </a:stretch>
        </p:blipFill>
        <p:spPr bwMode="auto">
          <a:xfrm>
            <a:off x="0" y="2304257"/>
            <a:ext cx="5540449" cy="4417219"/>
          </a:xfrm>
          <a:prstGeom prst="rect">
            <a:avLst/>
          </a:prstGeom>
          <a:noFill/>
        </p:spPr>
      </p:pic>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3900" dirty="0">
                <a:solidFill>
                  <a:srgbClr val="FFFFFF"/>
                </a:solidFill>
                <a:latin typeface="Times" pitchFamily="34"/>
              </a:rPr>
              <a:t>Applications of OLEDs</a:t>
            </a:r>
          </a:p>
        </p:txBody>
      </p:sp>
      <p:sp>
        <p:nvSpPr>
          <p:cNvPr id="8194" name="Rectangle 2"/>
          <p:cNvSpPr>
            <a:spLocks noGrp="1" noChangeArrowheads="1"/>
          </p:cNvSpPr>
          <p:nvPr>
            <p:ph idx="1"/>
          </p:nvPr>
        </p:nvSpPr>
        <p:spPr>
          <a:xfrm>
            <a:off x="222885" y="58945"/>
            <a:ext cx="8696801" cy="2870358"/>
          </a:xfrm>
        </p:spPr>
        <p:txBody>
          <a:bodyPr lIns="0" tIns="0" rIns="0" bIns="0">
            <a:normAutofit/>
          </a:bodyPr>
          <a:lstStyle/>
          <a:p>
            <a:pPr marL="102870" lvl="1" indent="0" algn="l" rtl="0">
              <a:lnSpc>
                <a:spcPct val="95000"/>
              </a:lnSpc>
              <a:spcBef>
                <a:spcPct val="0"/>
              </a:spcBef>
              <a:buClr>
                <a:srgbClr val="000000"/>
              </a:buClr>
              <a:buNone/>
            </a:pPr>
            <a:r>
              <a:rPr lang="en-US" sz="2400" dirty="0" smtClean="0">
                <a:solidFill>
                  <a:srgbClr val="FFFFFF"/>
                </a:solidFill>
                <a:latin typeface="Times" pitchFamily="34"/>
              </a:rPr>
              <a:t>Vs</a:t>
            </a:r>
            <a:endParaRPr lang="en-US" dirty="0">
              <a:solidFill>
                <a:srgbClr val="000000"/>
              </a:solidFill>
            </a:endParaRPr>
          </a:p>
          <a:p>
            <a:pPr marL="411480" lvl="1" indent="-308610" algn="l" rtl="0">
              <a:lnSpc>
                <a:spcPct val="95000"/>
              </a:lnSpc>
              <a:spcBef>
                <a:spcPct val="0"/>
              </a:spcBef>
              <a:buClr>
                <a:srgbClr val="000000"/>
              </a:buClr>
              <a:buFontTx/>
              <a:buChar char="•"/>
            </a:pPr>
            <a:r>
              <a:rPr lang="en-US" sz="3200" dirty="0">
                <a:solidFill>
                  <a:srgbClr val="000000"/>
                </a:solidFill>
                <a:latin typeface="Times" pitchFamily="34"/>
              </a:rPr>
              <a:t>Cell Phone screens </a:t>
            </a:r>
            <a:endParaRPr lang="en-US" sz="3200" dirty="0">
              <a:solidFill>
                <a:srgbClr val="000000"/>
              </a:solidFill>
            </a:endParaRPr>
          </a:p>
          <a:p>
            <a:pPr marL="411480" lvl="1" indent="-308610" algn="l" rtl="0">
              <a:lnSpc>
                <a:spcPct val="95000"/>
              </a:lnSpc>
              <a:spcBef>
                <a:spcPct val="0"/>
              </a:spcBef>
              <a:buClr>
                <a:srgbClr val="000000"/>
              </a:buClr>
              <a:buFontTx/>
              <a:buChar char="•"/>
            </a:pPr>
            <a:r>
              <a:rPr lang="en-US" sz="3200" dirty="0">
                <a:solidFill>
                  <a:srgbClr val="000000"/>
                </a:solidFill>
                <a:latin typeface="Times" pitchFamily="34"/>
              </a:rPr>
              <a:t>Computer Screens</a:t>
            </a:r>
            <a:endParaRPr lang="en-US" sz="3200" dirty="0">
              <a:solidFill>
                <a:srgbClr val="000000"/>
              </a:solidFill>
            </a:endParaRPr>
          </a:p>
          <a:p>
            <a:pPr marL="411480" lvl="1" indent="-308610" algn="l" rtl="0">
              <a:lnSpc>
                <a:spcPct val="95000"/>
              </a:lnSpc>
              <a:spcBef>
                <a:spcPct val="0"/>
              </a:spcBef>
              <a:buClr>
                <a:srgbClr val="000000"/>
              </a:buClr>
              <a:buFontTx/>
              <a:buChar char="•"/>
            </a:pPr>
            <a:r>
              <a:rPr lang="en-US" sz="3200" dirty="0">
                <a:solidFill>
                  <a:srgbClr val="000000"/>
                </a:solidFill>
                <a:latin typeface="Times" pitchFamily="34"/>
              </a:rPr>
              <a:t>Keyboards </a:t>
            </a:r>
            <a:endParaRPr lang="en-US" sz="3200" dirty="0" smtClean="0">
              <a:solidFill>
                <a:srgbClr val="000000"/>
              </a:solidFill>
              <a:latin typeface="Times" pitchFamily="34"/>
            </a:endParaRPr>
          </a:p>
          <a:p>
            <a:pPr marL="102870" lvl="1" indent="0" algn="l" rtl="0">
              <a:lnSpc>
                <a:spcPct val="95000"/>
              </a:lnSpc>
              <a:spcBef>
                <a:spcPct val="0"/>
              </a:spcBef>
              <a:buClr>
                <a:srgbClr val="000000"/>
              </a:buClr>
              <a:buNone/>
            </a:pPr>
            <a:r>
              <a:rPr lang="en-US" sz="3200" dirty="0" smtClean="0">
                <a:solidFill>
                  <a:srgbClr val="000000"/>
                </a:solidFill>
                <a:latin typeface="Times" pitchFamily="34"/>
              </a:rPr>
              <a:t>(</a:t>
            </a:r>
            <a:r>
              <a:rPr lang="en-US" sz="3200" dirty="0">
                <a:solidFill>
                  <a:srgbClr val="000000"/>
                </a:solidFill>
                <a:latin typeface="Times" pitchFamily="34"/>
              </a:rPr>
              <a:t>Optimus Maximus</a:t>
            </a:r>
            <a:r>
              <a:rPr lang="en-US" sz="3200" dirty="0" smtClean="0">
                <a:solidFill>
                  <a:srgbClr val="000000"/>
                </a:solidFill>
                <a:latin typeface="Times" pitchFamily="34"/>
              </a:rPr>
              <a:t>)</a:t>
            </a:r>
            <a:endParaRPr lang="en-US" sz="3200" dirty="0">
              <a:solidFill>
                <a:srgbClr val="000000"/>
              </a:solidFill>
            </a:endParaRPr>
          </a:p>
          <a:p>
            <a:pPr marL="411480" lvl="1" indent="-308610" algn="l" rtl="0">
              <a:lnSpc>
                <a:spcPct val="95000"/>
              </a:lnSpc>
              <a:spcBef>
                <a:spcPct val="0"/>
              </a:spcBef>
              <a:buClr>
                <a:srgbClr val="000000"/>
              </a:buClr>
              <a:buFontTx/>
              <a:buChar char="•"/>
            </a:pPr>
            <a:r>
              <a:rPr lang="en-US" sz="3200" dirty="0">
                <a:solidFill>
                  <a:srgbClr val="000000"/>
                </a:solidFill>
                <a:latin typeface="Times" pitchFamily="34"/>
              </a:rPr>
              <a:t>Portable </a:t>
            </a:r>
            <a:r>
              <a:rPr lang="en-US" sz="3200" dirty="0" err="1">
                <a:solidFill>
                  <a:srgbClr val="000000"/>
                </a:solidFill>
                <a:latin typeface="Times" pitchFamily="34"/>
              </a:rPr>
              <a:t>Divice</a:t>
            </a:r>
            <a:r>
              <a:rPr lang="en-US" sz="3200" dirty="0">
                <a:solidFill>
                  <a:srgbClr val="000000"/>
                </a:solidFill>
                <a:latin typeface="Times" pitchFamily="34"/>
              </a:rPr>
              <a:t> displays</a:t>
            </a:r>
          </a:p>
        </p:txBody>
      </p:sp>
      <p:sp>
        <p:nvSpPr>
          <p:cNvPr id="2" name="Date Placeholder 1"/>
          <p:cNvSpPr>
            <a:spLocks noGrp="1"/>
          </p:cNvSpPr>
          <p:nvPr>
            <p:ph type="dt" sz="half" idx="10"/>
          </p:nvPr>
        </p:nvSpPr>
        <p:spPr/>
        <p:txBody>
          <a:bodyPr/>
          <a:lstStyle/>
          <a:p>
            <a:fld id="{42F49B6F-A984-450D-9736-BC95FC5E5E69}" type="datetime1">
              <a:rPr lang="en-US" smtClean="0"/>
              <a:t>10/30/2014</a:t>
            </a:fld>
            <a:endParaRPr lang="en-US"/>
          </a:p>
        </p:txBody>
      </p:sp>
      <p:pic>
        <p:nvPicPr>
          <p:cNvPr id="8196" name="Picture 4"/>
          <p:cNvPicPr>
            <a:picLocks noChangeAspect="1" noChangeArrowheads="1"/>
          </p:cNvPicPr>
          <p:nvPr/>
        </p:nvPicPr>
        <p:blipFill>
          <a:blip r:embed="rId2"/>
          <a:srcRect/>
          <a:stretch>
            <a:fillRect/>
          </a:stretch>
        </p:blipFill>
        <p:spPr bwMode="auto">
          <a:xfrm>
            <a:off x="4660845" y="3144677"/>
            <a:ext cx="4507775" cy="3713323"/>
          </a:xfrm>
          <a:prstGeom prst="rect">
            <a:avLst/>
          </a:prstGeom>
          <a:noFill/>
        </p:spPr>
      </p:pic>
      <p:pic>
        <p:nvPicPr>
          <p:cNvPr id="8197" name="Picture 5"/>
          <p:cNvPicPr>
            <a:picLocks noChangeAspect="1" noChangeArrowheads="1"/>
          </p:cNvPicPr>
          <p:nvPr/>
        </p:nvPicPr>
        <p:blipFill>
          <a:blip r:embed="rId3"/>
          <a:srcRect/>
          <a:stretch>
            <a:fillRect/>
          </a:stretch>
        </p:blipFill>
        <p:spPr bwMode="auto">
          <a:xfrm>
            <a:off x="4724400" y="188118"/>
            <a:ext cx="3355585" cy="2956560"/>
          </a:xfrm>
          <a:prstGeom prst="rect">
            <a:avLst/>
          </a:prstGeom>
          <a:noFill/>
        </p:spPr>
      </p:pic>
      <p:pic>
        <p:nvPicPr>
          <p:cNvPr id="8198" name="Picture 6"/>
          <p:cNvPicPr>
            <a:picLocks noChangeAspect="1" noChangeArrowheads="1"/>
          </p:cNvPicPr>
          <p:nvPr/>
        </p:nvPicPr>
        <p:blipFill>
          <a:blip r:embed="rId4"/>
          <a:srcRect/>
          <a:stretch>
            <a:fillRect/>
          </a:stretch>
        </p:blipFill>
        <p:spPr bwMode="auto">
          <a:xfrm>
            <a:off x="222885" y="3144676"/>
            <a:ext cx="4369118" cy="3713323"/>
          </a:xfrm>
          <a:prstGeom prst="rect">
            <a:avLst/>
          </a:prstGeom>
          <a:noFill/>
        </p:spPr>
      </p:pic>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3900" dirty="0">
                <a:solidFill>
                  <a:srgbClr val="FFFFFF"/>
                </a:solidFill>
                <a:latin typeface="Times" pitchFamily="34"/>
              </a:rPr>
              <a:t>OLEDs as a Light Source</a:t>
            </a:r>
          </a:p>
        </p:txBody>
      </p:sp>
      <p:sp>
        <p:nvSpPr>
          <p:cNvPr id="2" name="Date Placeholder 1"/>
          <p:cNvSpPr>
            <a:spLocks noGrp="1"/>
          </p:cNvSpPr>
          <p:nvPr>
            <p:ph type="dt" sz="half" idx="10"/>
          </p:nvPr>
        </p:nvSpPr>
        <p:spPr/>
        <p:txBody>
          <a:bodyPr/>
          <a:lstStyle/>
          <a:p>
            <a:fld id="{49C22B18-F727-4866-A961-5BFBC8417EBE}" type="datetime1">
              <a:rPr lang="en-US" smtClean="0"/>
              <a:t>10/30/2014</a:t>
            </a:fld>
            <a:endParaRPr lang="en-US"/>
          </a:p>
        </p:txBody>
      </p:sp>
      <p:pic>
        <p:nvPicPr>
          <p:cNvPr id="9220" name="Picture 4"/>
          <p:cNvPicPr>
            <a:picLocks noChangeAspect="1" noChangeArrowheads="1"/>
          </p:cNvPicPr>
          <p:nvPr/>
        </p:nvPicPr>
        <p:blipFill>
          <a:blip r:embed="rId2"/>
          <a:srcRect/>
          <a:stretch>
            <a:fillRect/>
          </a:stretch>
        </p:blipFill>
        <p:spPr bwMode="auto">
          <a:xfrm>
            <a:off x="1" y="0"/>
            <a:ext cx="4419600" cy="2971800"/>
          </a:xfrm>
          <a:prstGeom prst="rect">
            <a:avLst/>
          </a:prstGeom>
          <a:noFill/>
        </p:spPr>
      </p:pic>
      <p:pic>
        <p:nvPicPr>
          <p:cNvPr id="9221" name="Picture 5"/>
          <p:cNvPicPr>
            <a:picLocks noChangeAspect="1" noChangeArrowheads="1"/>
          </p:cNvPicPr>
          <p:nvPr/>
        </p:nvPicPr>
        <p:blipFill>
          <a:blip r:embed="rId3"/>
          <a:srcRect/>
          <a:stretch>
            <a:fillRect/>
          </a:stretch>
        </p:blipFill>
        <p:spPr bwMode="auto">
          <a:xfrm>
            <a:off x="4642485" y="0"/>
            <a:ext cx="4278630" cy="3040724"/>
          </a:xfrm>
          <a:prstGeom prst="rect">
            <a:avLst/>
          </a:prstGeom>
          <a:noFill/>
        </p:spPr>
      </p:pic>
      <p:pic>
        <p:nvPicPr>
          <p:cNvPr id="9222" name="Picture 6"/>
          <p:cNvPicPr>
            <a:picLocks noChangeAspect="1" noChangeArrowheads="1"/>
          </p:cNvPicPr>
          <p:nvPr/>
        </p:nvPicPr>
        <p:blipFill>
          <a:blip r:embed="rId4"/>
          <a:srcRect/>
          <a:stretch>
            <a:fillRect/>
          </a:stretch>
        </p:blipFill>
        <p:spPr bwMode="auto">
          <a:xfrm>
            <a:off x="1" y="2971800"/>
            <a:ext cx="4419600" cy="3886200"/>
          </a:xfrm>
          <a:prstGeom prst="rect">
            <a:avLst/>
          </a:prstGeom>
          <a:noFill/>
        </p:spPr>
      </p:pic>
      <p:pic>
        <p:nvPicPr>
          <p:cNvPr id="9223" name="Picture 7"/>
          <p:cNvPicPr>
            <a:picLocks noChangeAspect="1" noChangeArrowheads="1"/>
          </p:cNvPicPr>
          <p:nvPr/>
        </p:nvPicPr>
        <p:blipFill>
          <a:blip r:embed="rId5" cstate="print"/>
          <a:srcRect/>
          <a:stretch>
            <a:fillRect/>
          </a:stretch>
        </p:blipFill>
        <p:spPr bwMode="auto">
          <a:xfrm>
            <a:off x="4602479" y="3040724"/>
            <a:ext cx="4318635" cy="3817276"/>
          </a:xfrm>
          <a:prstGeom prst="rect">
            <a:avLst/>
          </a:prstGeom>
          <a:noFill/>
        </p:spPr>
      </p:pic>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3900" dirty="0">
                <a:solidFill>
                  <a:srgbClr val="FFFFFF"/>
                </a:solidFill>
                <a:latin typeface="Times" pitchFamily="34"/>
              </a:rPr>
              <a:t>OLED Televisions</a:t>
            </a:r>
          </a:p>
        </p:txBody>
      </p:sp>
      <p:sp>
        <p:nvSpPr>
          <p:cNvPr id="10242" name="Rectangle 2"/>
          <p:cNvSpPr>
            <a:spLocks noGrp="1" noChangeArrowheads="1"/>
          </p:cNvSpPr>
          <p:nvPr>
            <p:ph idx="1"/>
          </p:nvPr>
        </p:nvSpPr>
        <p:spPr>
          <a:xfrm>
            <a:off x="360521" y="274320"/>
            <a:ext cx="4651058" cy="4907280"/>
          </a:xfrm>
        </p:spPr>
        <p:txBody>
          <a:bodyPr lIns="0" tIns="0" rIns="0" bIns="0">
            <a:noAutofit/>
          </a:bodyPr>
          <a:lstStyle/>
          <a:p>
            <a:pPr marL="411480" lvl="1" indent="-308610" algn="l" rtl="0">
              <a:lnSpc>
                <a:spcPct val="120000"/>
              </a:lnSpc>
              <a:spcBef>
                <a:spcPct val="0"/>
              </a:spcBef>
              <a:buClr>
                <a:srgbClr val="000000"/>
              </a:buClr>
              <a:buFontTx/>
              <a:buChar char="•"/>
            </a:pPr>
            <a:r>
              <a:rPr lang="en-US" sz="2800" dirty="0" smtClean="0">
                <a:solidFill>
                  <a:srgbClr val="000000"/>
                </a:solidFill>
                <a:latin typeface="Times" pitchFamily="34"/>
              </a:rPr>
              <a:t>First </a:t>
            </a:r>
            <a:r>
              <a:rPr lang="en-US" sz="2800" dirty="0">
                <a:solidFill>
                  <a:srgbClr val="000000"/>
                </a:solidFill>
                <a:latin typeface="Times" pitchFamily="34"/>
              </a:rPr>
              <a:t>OLED TV </a:t>
            </a:r>
            <a:r>
              <a:rPr lang="en-US" sz="2800" dirty="0" smtClean="0">
                <a:solidFill>
                  <a:srgbClr val="000000"/>
                </a:solidFill>
                <a:latin typeface="Times" pitchFamily="34"/>
              </a:rPr>
              <a:t>(SONY)sold </a:t>
            </a:r>
            <a:r>
              <a:rPr lang="en-US" sz="2800" dirty="0">
                <a:solidFill>
                  <a:srgbClr val="000000"/>
                </a:solidFill>
                <a:latin typeface="Times" pitchFamily="34"/>
              </a:rPr>
              <a:t>in stores.</a:t>
            </a:r>
            <a:endParaRPr lang="en-US" sz="2800" dirty="0">
              <a:solidFill>
                <a:srgbClr val="000000"/>
              </a:solidFill>
            </a:endParaRPr>
          </a:p>
          <a:p>
            <a:pPr marL="411480" lvl="1" indent="-308610" algn="l" rtl="0">
              <a:lnSpc>
                <a:spcPct val="120000"/>
              </a:lnSpc>
              <a:spcBef>
                <a:spcPct val="0"/>
              </a:spcBef>
              <a:buClr>
                <a:srgbClr val="000000"/>
              </a:buClr>
              <a:buFontTx/>
              <a:buChar char="•"/>
            </a:pPr>
            <a:r>
              <a:rPr lang="en-US" sz="2800" dirty="0">
                <a:solidFill>
                  <a:srgbClr val="000000"/>
                </a:solidFill>
                <a:latin typeface="Times" pitchFamily="34"/>
              </a:rPr>
              <a:t>11'' screen, 3mm thin</a:t>
            </a:r>
            <a:endParaRPr lang="en-US" sz="2800" dirty="0">
              <a:solidFill>
                <a:srgbClr val="000000"/>
              </a:solidFill>
            </a:endParaRPr>
          </a:p>
          <a:p>
            <a:pPr marL="411480" lvl="1" indent="-308610" algn="l" rtl="0">
              <a:lnSpc>
                <a:spcPct val="120000"/>
              </a:lnSpc>
              <a:spcBef>
                <a:spcPct val="0"/>
              </a:spcBef>
              <a:buClr>
                <a:srgbClr val="000000"/>
              </a:buClr>
              <a:buFontTx/>
              <a:buChar char="•"/>
            </a:pPr>
            <a:r>
              <a:rPr lang="en-US" sz="2800" dirty="0">
                <a:solidFill>
                  <a:srgbClr val="000000"/>
                </a:solidFill>
                <a:latin typeface="Times" pitchFamily="34"/>
              </a:rPr>
              <a:t>$2,500 MSRP </a:t>
            </a:r>
            <a:endParaRPr lang="en-US" sz="2800" dirty="0">
              <a:solidFill>
                <a:srgbClr val="000000"/>
              </a:solidFill>
            </a:endParaRPr>
          </a:p>
          <a:p>
            <a:pPr marL="411480" lvl="1" indent="-308610" algn="l" rtl="0">
              <a:lnSpc>
                <a:spcPct val="120000"/>
              </a:lnSpc>
              <a:spcBef>
                <a:spcPct val="0"/>
              </a:spcBef>
              <a:buClr>
                <a:srgbClr val="000000"/>
              </a:buClr>
              <a:buFontTx/>
              <a:buChar char="•"/>
            </a:pPr>
            <a:r>
              <a:rPr lang="en-US" sz="2800" dirty="0">
                <a:solidFill>
                  <a:srgbClr val="000000"/>
                </a:solidFill>
                <a:latin typeface="Times" pitchFamily="34"/>
              </a:rPr>
              <a:t>Weighs approximately 1.9 kg </a:t>
            </a:r>
            <a:endParaRPr lang="en-US" sz="2800" dirty="0">
              <a:solidFill>
                <a:srgbClr val="000000"/>
              </a:solidFill>
            </a:endParaRPr>
          </a:p>
          <a:p>
            <a:pPr marL="411480" lvl="1" indent="-308610" algn="l" rtl="0">
              <a:lnSpc>
                <a:spcPct val="120000"/>
              </a:lnSpc>
              <a:spcBef>
                <a:spcPct val="0"/>
              </a:spcBef>
              <a:buClr>
                <a:srgbClr val="000000"/>
              </a:buClr>
              <a:buFontTx/>
              <a:buChar char="•"/>
            </a:pPr>
            <a:r>
              <a:rPr lang="en-US" sz="2800" dirty="0">
                <a:solidFill>
                  <a:srgbClr val="000000"/>
                </a:solidFill>
                <a:latin typeface="Times" pitchFamily="34"/>
              </a:rPr>
              <a:t>Wide 178 degree viewing angle</a:t>
            </a:r>
            <a:endParaRPr lang="en-US" sz="2800" dirty="0">
              <a:solidFill>
                <a:srgbClr val="000000"/>
              </a:solidFill>
            </a:endParaRPr>
          </a:p>
          <a:p>
            <a:pPr marL="411480" lvl="1" indent="-308610" algn="l" rtl="0">
              <a:lnSpc>
                <a:spcPct val="120000"/>
              </a:lnSpc>
              <a:spcBef>
                <a:spcPct val="0"/>
              </a:spcBef>
              <a:buClr>
                <a:srgbClr val="000000"/>
              </a:buClr>
              <a:buFontTx/>
              <a:buChar char="•"/>
            </a:pPr>
            <a:r>
              <a:rPr lang="en-US" sz="2800" dirty="0">
                <a:solidFill>
                  <a:srgbClr val="000000"/>
                </a:solidFill>
                <a:latin typeface="Times" pitchFamily="34"/>
              </a:rPr>
              <a:t>1,000,000:1 Contrast </a:t>
            </a:r>
            <a:r>
              <a:rPr lang="en-US" sz="2800" dirty="0" smtClean="0">
                <a:solidFill>
                  <a:srgbClr val="000000"/>
                </a:solidFill>
                <a:latin typeface="Times" pitchFamily="34"/>
              </a:rPr>
              <a:t>ratio.</a:t>
            </a:r>
            <a:endParaRPr lang="en-US" sz="2800" dirty="0">
              <a:solidFill>
                <a:srgbClr val="FFFFFF"/>
              </a:solidFill>
              <a:latin typeface="Times" pitchFamily="34"/>
            </a:endParaRPr>
          </a:p>
        </p:txBody>
      </p:sp>
      <p:sp>
        <p:nvSpPr>
          <p:cNvPr id="2" name="Date Placeholder 1"/>
          <p:cNvSpPr>
            <a:spLocks noGrp="1"/>
          </p:cNvSpPr>
          <p:nvPr>
            <p:ph type="dt" sz="half" idx="10"/>
          </p:nvPr>
        </p:nvSpPr>
        <p:spPr/>
        <p:txBody>
          <a:bodyPr/>
          <a:lstStyle/>
          <a:p>
            <a:fld id="{E3CFFA61-7092-45CC-BBC2-BBAAED5E3F0B}" type="datetime1">
              <a:rPr lang="en-US" smtClean="0"/>
              <a:t>10/30/2014</a:t>
            </a:fld>
            <a:endParaRPr lang="en-US"/>
          </a:p>
        </p:txBody>
      </p:sp>
      <p:pic>
        <p:nvPicPr>
          <p:cNvPr id="10245" name="Picture 5"/>
          <p:cNvPicPr>
            <a:picLocks noChangeAspect="1" noChangeArrowheads="1"/>
          </p:cNvPicPr>
          <p:nvPr/>
        </p:nvPicPr>
        <p:blipFill>
          <a:blip r:embed="rId2" cstate="print"/>
          <a:srcRect/>
          <a:stretch>
            <a:fillRect/>
          </a:stretch>
        </p:blipFill>
        <p:spPr bwMode="auto">
          <a:xfrm>
            <a:off x="5026566" y="423996"/>
            <a:ext cx="4032185" cy="6053004"/>
          </a:xfrm>
          <a:prstGeom prst="rect">
            <a:avLst/>
          </a:prstGeom>
          <a:noFill/>
        </p:spPr>
      </p:pic>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srcRect/>
          <a:stretch>
            <a:fillRect/>
          </a:stretch>
        </p:blipFill>
        <p:spPr bwMode="auto">
          <a:xfrm>
            <a:off x="5141596" y="63580"/>
            <a:ext cx="3747611" cy="3746420"/>
          </a:xfrm>
          <a:prstGeom prst="rect">
            <a:avLst/>
          </a:prstGeom>
          <a:noFill/>
        </p:spPr>
      </p:pic>
      <p:pic>
        <p:nvPicPr>
          <p:cNvPr id="11269" name="Picture 5"/>
          <p:cNvPicPr>
            <a:picLocks noChangeAspect="1" noChangeArrowheads="1"/>
          </p:cNvPicPr>
          <p:nvPr/>
        </p:nvPicPr>
        <p:blipFill>
          <a:blip r:embed="rId3"/>
          <a:srcRect/>
          <a:stretch>
            <a:fillRect/>
          </a:stretch>
        </p:blipFill>
        <p:spPr bwMode="auto">
          <a:xfrm>
            <a:off x="2976086" y="4853604"/>
            <a:ext cx="6167914" cy="2185988"/>
          </a:xfrm>
          <a:prstGeom prst="rect">
            <a:avLst/>
          </a:prstGeom>
          <a:noFill/>
        </p:spPr>
      </p:pic>
      <p:sp>
        <p:nvSpPr>
          <p:cNvPr id="2" name="Date Placeholder 1"/>
          <p:cNvSpPr>
            <a:spLocks noGrp="1"/>
          </p:cNvSpPr>
          <p:nvPr>
            <p:ph type="dt" sz="half" idx="10"/>
          </p:nvPr>
        </p:nvSpPr>
        <p:spPr/>
        <p:txBody>
          <a:bodyPr/>
          <a:lstStyle/>
          <a:p>
            <a:fld id="{C77881D2-D3F4-4A76-A00E-A15818262AB4}" type="datetime1">
              <a:rPr lang="en-US" smtClean="0"/>
              <a:t>10/30/2014</a:t>
            </a:fld>
            <a:endParaRPr lang="en-US"/>
          </a:p>
        </p:txBody>
      </p:sp>
      <p:sp>
        <p:nvSpPr>
          <p:cNvPr id="11270" name="Text Box 6"/>
          <p:cNvSpPr txBox="1">
            <a:spLocks noChangeArrowheads="1"/>
          </p:cNvSpPr>
          <p:nvPr/>
        </p:nvSpPr>
        <p:spPr bwMode="auto">
          <a:xfrm>
            <a:off x="132637" y="711079"/>
            <a:ext cx="4863941" cy="4502771"/>
          </a:xfrm>
          <a:prstGeom prst="rect">
            <a:avLst/>
          </a:prstGeom>
          <a:noFill/>
          <a:ln w="9525">
            <a:noFill/>
            <a:miter lim="800000"/>
            <a:headEnd/>
            <a:tailEnd/>
          </a:ln>
          <a:effectLst/>
        </p:spPr>
        <p:txBody>
          <a:bodyPr wrap="square" lIns="0" tIns="0" rIns="0" bIns="0">
            <a:spAutoFit/>
          </a:bodyPr>
          <a:lstStyle/>
          <a:p>
            <a:pPr lvl="1" indent="-308610">
              <a:lnSpc>
                <a:spcPct val="95000"/>
              </a:lnSpc>
              <a:buClr>
                <a:srgbClr val="000000"/>
              </a:buClr>
              <a:buSzPct val="100000"/>
              <a:buFontTx/>
              <a:buChar char="•"/>
            </a:pPr>
            <a:r>
              <a:rPr lang="en-US" sz="2800" dirty="0">
                <a:solidFill>
                  <a:srgbClr val="000000"/>
                </a:solidFill>
                <a:latin typeface="Times" pitchFamily="34"/>
              </a:rPr>
              <a:t>Small OLED screen on every </a:t>
            </a:r>
            <a:r>
              <a:rPr lang="en-US" sz="2800" dirty="0" smtClean="0">
                <a:solidFill>
                  <a:srgbClr val="000000"/>
                </a:solidFill>
                <a:latin typeface="Times" pitchFamily="34"/>
              </a:rPr>
              <a:t>key total 113 </a:t>
            </a:r>
            <a:r>
              <a:rPr lang="en-US" sz="2800" dirty="0">
                <a:solidFill>
                  <a:srgbClr val="000000"/>
                </a:solidFill>
                <a:latin typeface="Times" pitchFamily="34"/>
              </a:rPr>
              <a:t>OLED </a:t>
            </a:r>
            <a:r>
              <a:rPr lang="en-US" sz="2800" dirty="0" smtClean="0">
                <a:solidFill>
                  <a:srgbClr val="000000"/>
                </a:solidFill>
                <a:latin typeface="Times" pitchFamily="34"/>
              </a:rPr>
              <a:t>screens.</a:t>
            </a:r>
          </a:p>
          <a:p>
            <a:pPr lvl="1" indent="-308610">
              <a:lnSpc>
                <a:spcPct val="95000"/>
              </a:lnSpc>
              <a:buClr>
                <a:srgbClr val="000000"/>
              </a:buClr>
              <a:buSzPct val="100000"/>
              <a:buFontTx/>
              <a:buChar char="•"/>
            </a:pPr>
            <a:r>
              <a:rPr lang="en-US" sz="2800" dirty="0" smtClean="0">
                <a:solidFill>
                  <a:srgbClr val="000000"/>
                </a:solidFill>
                <a:latin typeface="Times" pitchFamily="34"/>
              </a:rPr>
              <a:t>Each </a:t>
            </a:r>
            <a:r>
              <a:rPr lang="en-US" sz="2800" dirty="0">
                <a:solidFill>
                  <a:srgbClr val="000000"/>
                </a:solidFill>
                <a:latin typeface="Times" pitchFamily="34"/>
              </a:rPr>
              <a:t>key can be programmed to </a:t>
            </a:r>
            <a:r>
              <a:rPr lang="en-US" sz="2800" dirty="0" smtClean="0">
                <a:solidFill>
                  <a:srgbClr val="000000"/>
                </a:solidFill>
                <a:latin typeface="Times" pitchFamily="34"/>
              </a:rPr>
              <a:t>perform </a:t>
            </a:r>
            <a:r>
              <a:rPr lang="en-US" sz="2800" dirty="0">
                <a:solidFill>
                  <a:srgbClr val="000000"/>
                </a:solidFill>
                <a:latin typeface="Times" pitchFamily="34"/>
              </a:rPr>
              <a:t>a series of functions </a:t>
            </a:r>
            <a:endParaRPr lang="en-US" sz="2000" dirty="0">
              <a:solidFill>
                <a:srgbClr val="000000"/>
              </a:solidFill>
            </a:endParaRPr>
          </a:p>
          <a:p>
            <a:pPr lvl="1" indent="-308610">
              <a:lnSpc>
                <a:spcPct val="95000"/>
              </a:lnSpc>
              <a:buClr>
                <a:srgbClr val="000000"/>
              </a:buClr>
              <a:buSzPct val="100000"/>
              <a:buFontTx/>
              <a:buChar char="•"/>
            </a:pPr>
            <a:r>
              <a:rPr lang="en-US" sz="2800" dirty="0">
                <a:solidFill>
                  <a:srgbClr val="000000"/>
                </a:solidFill>
                <a:latin typeface="Times" pitchFamily="34"/>
              </a:rPr>
              <a:t>Keys can be linked to </a:t>
            </a:r>
            <a:r>
              <a:rPr lang="en-US" sz="2800" dirty="0" smtClean="0">
                <a:solidFill>
                  <a:srgbClr val="000000"/>
                </a:solidFill>
                <a:latin typeface="Times" pitchFamily="34"/>
              </a:rPr>
              <a:t>applications</a:t>
            </a:r>
            <a:endParaRPr lang="en-US" sz="2000" dirty="0">
              <a:solidFill>
                <a:srgbClr val="000000"/>
              </a:solidFill>
            </a:endParaRPr>
          </a:p>
          <a:p>
            <a:pPr lvl="1" indent="-308610">
              <a:lnSpc>
                <a:spcPct val="95000"/>
              </a:lnSpc>
              <a:buClr>
                <a:srgbClr val="000000"/>
              </a:buClr>
              <a:buSzPct val="100000"/>
              <a:buFontTx/>
              <a:buChar char="•"/>
            </a:pPr>
            <a:r>
              <a:rPr lang="en-US" sz="2800" dirty="0">
                <a:solidFill>
                  <a:srgbClr val="000000"/>
                </a:solidFill>
                <a:latin typeface="Times" pitchFamily="34"/>
              </a:rPr>
              <a:t>Display notes, numerals, </a:t>
            </a:r>
            <a:r>
              <a:rPr lang="en-US" sz="2800" dirty="0" smtClean="0">
                <a:solidFill>
                  <a:srgbClr val="000000"/>
                </a:solidFill>
                <a:latin typeface="Times" pitchFamily="34"/>
              </a:rPr>
              <a:t>special </a:t>
            </a:r>
            <a:r>
              <a:rPr lang="en-US" sz="2800" dirty="0">
                <a:solidFill>
                  <a:srgbClr val="000000"/>
                </a:solidFill>
                <a:latin typeface="Times" pitchFamily="34"/>
              </a:rPr>
              <a:t>symbols, HTML codes, </a:t>
            </a:r>
            <a:r>
              <a:rPr lang="en-US" sz="2800" dirty="0" smtClean="0">
                <a:solidFill>
                  <a:srgbClr val="000000"/>
                </a:solidFill>
                <a:latin typeface="Times" pitchFamily="34"/>
              </a:rPr>
              <a:t>etc…SD </a:t>
            </a:r>
            <a:r>
              <a:rPr lang="en-US" sz="2800" dirty="0">
                <a:solidFill>
                  <a:srgbClr val="000000"/>
                </a:solidFill>
                <a:latin typeface="Times" pitchFamily="34"/>
              </a:rPr>
              <a:t>card slot for storing settings</a:t>
            </a:r>
          </a:p>
        </p:txBody>
      </p:sp>
      <p:sp>
        <p:nvSpPr>
          <p:cNvPr id="4" name="Rectangle 3"/>
          <p:cNvSpPr/>
          <p:nvPr/>
        </p:nvSpPr>
        <p:spPr>
          <a:xfrm>
            <a:off x="381000" y="63580"/>
            <a:ext cx="3980871" cy="584775"/>
          </a:xfrm>
          <a:prstGeom prst="rect">
            <a:avLst/>
          </a:prstGeom>
        </p:spPr>
        <p:txBody>
          <a:bodyPr wrap="square">
            <a:spAutoFit/>
          </a:bodyPr>
          <a:lstStyle/>
          <a:p>
            <a:r>
              <a:rPr lang="en-US" sz="3200" dirty="0">
                <a:solidFill>
                  <a:srgbClr val="C00000"/>
                </a:solidFill>
                <a:latin typeface="Times" pitchFamily="34"/>
              </a:rPr>
              <a:t>Maximus Keyboard</a:t>
            </a:r>
            <a:endParaRPr lang="ar-SA" sz="3200" dirty="0"/>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3900" dirty="0">
                <a:solidFill>
                  <a:srgbClr val="FFFFFF"/>
                </a:solidFill>
                <a:latin typeface="Times" pitchFamily="34"/>
              </a:rPr>
              <a:t>Advantages of OLEDs</a:t>
            </a:r>
          </a:p>
        </p:txBody>
      </p:sp>
      <p:sp>
        <p:nvSpPr>
          <p:cNvPr id="12290" name="Rectangle 2"/>
          <p:cNvSpPr>
            <a:spLocks noGrp="1" noChangeArrowheads="1"/>
          </p:cNvSpPr>
          <p:nvPr>
            <p:ph idx="1"/>
          </p:nvPr>
        </p:nvSpPr>
        <p:spPr>
          <a:xfrm>
            <a:off x="318849" y="881568"/>
            <a:ext cx="4734401" cy="3291840"/>
          </a:xfrm>
        </p:spPr>
        <p:txBody>
          <a:bodyPr lIns="0" tIns="0" rIns="0" bIns="0">
            <a:normAutofit/>
          </a:bodyPr>
          <a:lstStyle/>
          <a:p>
            <a:pPr marL="411480" lvl="1" indent="-308610" algn="l" rtl="0">
              <a:lnSpc>
                <a:spcPct val="95000"/>
              </a:lnSpc>
              <a:spcBef>
                <a:spcPct val="0"/>
              </a:spcBef>
              <a:buClr>
                <a:srgbClr val="000000"/>
              </a:buClr>
              <a:buFontTx/>
              <a:buChar char="•"/>
            </a:pPr>
            <a:r>
              <a:rPr lang="en-US" sz="2800" dirty="0" smtClean="0">
                <a:solidFill>
                  <a:srgbClr val="000000"/>
                </a:solidFill>
                <a:latin typeface="Times" pitchFamily="34"/>
              </a:rPr>
              <a:t>Able </a:t>
            </a:r>
            <a:r>
              <a:rPr lang="en-US" sz="2800" dirty="0">
                <a:solidFill>
                  <a:srgbClr val="000000"/>
                </a:solidFill>
                <a:latin typeface="Times" pitchFamily="34"/>
              </a:rPr>
              <a:t>to display "True Black" picture </a:t>
            </a:r>
            <a:endParaRPr lang="en-US" sz="2800" dirty="0">
              <a:solidFill>
                <a:srgbClr val="000000"/>
              </a:solidFill>
            </a:endParaRPr>
          </a:p>
          <a:p>
            <a:pPr marL="411480" lvl="1" indent="-308610" algn="l" rtl="0">
              <a:lnSpc>
                <a:spcPct val="95000"/>
              </a:lnSpc>
              <a:spcBef>
                <a:spcPct val="0"/>
              </a:spcBef>
              <a:buClr>
                <a:srgbClr val="000000"/>
              </a:buClr>
              <a:buFontTx/>
              <a:buChar char="•"/>
            </a:pPr>
            <a:r>
              <a:rPr lang="en-US" sz="2800" dirty="0">
                <a:solidFill>
                  <a:srgbClr val="000000"/>
                </a:solidFill>
                <a:latin typeface="Times" pitchFamily="34"/>
              </a:rPr>
              <a:t>Wider viewing angles</a:t>
            </a:r>
            <a:endParaRPr lang="en-US" sz="2800" dirty="0">
              <a:solidFill>
                <a:srgbClr val="000000"/>
              </a:solidFill>
            </a:endParaRPr>
          </a:p>
          <a:p>
            <a:pPr marL="411480" lvl="1" indent="-308610" algn="l" rtl="0">
              <a:lnSpc>
                <a:spcPct val="95000"/>
              </a:lnSpc>
              <a:spcBef>
                <a:spcPct val="0"/>
              </a:spcBef>
              <a:buClr>
                <a:srgbClr val="000000"/>
              </a:buClr>
              <a:buFontTx/>
              <a:buChar char="•"/>
            </a:pPr>
            <a:r>
              <a:rPr lang="en-US" sz="2800" dirty="0">
                <a:solidFill>
                  <a:srgbClr val="000000"/>
                </a:solidFill>
                <a:latin typeface="Times" pitchFamily="34"/>
              </a:rPr>
              <a:t>Thinner display</a:t>
            </a:r>
            <a:endParaRPr lang="en-US" sz="2800" dirty="0">
              <a:solidFill>
                <a:srgbClr val="000000"/>
              </a:solidFill>
            </a:endParaRPr>
          </a:p>
          <a:p>
            <a:pPr marL="411480" lvl="1" indent="-308610" algn="l" rtl="0">
              <a:lnSpc>
                <a:spcPct val="95000"/>
              </a:lnSpc>
              <a:spcBef>
                <a:spcPct val="0"/>
              </a:spcBef>
              <a:buClr>
                <a:srgbClr val="000000"/>
              </a:buClr>
              <a:buFontTx/>
              <a:buChar char="•"/>
            </a:pPr>
            <a:r>
              <a:rPr lang="en-US" sz="2800" dirty="0">
                <a:solidFill>
                  <a:srgbClr val="000000"/>
                </a:solidFill>
                <a:latin typeface="Times" pitchFamily="34"/>
              </a:rPr>
              <a:t>Better contrast ratio</a:t>
            </a:r>
            <a:endParaRPr lang="en-US" sz="2800" dirty="0">
              <a:solidFill>
                <a:srgbClr val="000000"/>
              </a:solidFill>
            </a:endParaRPr>
          </a:p>
          <a:p>
            <a:pPr marL="411480" lvl="1" indent="-308610" algn="l" rtl="0">
              <a:lnSpc>
                <a:spcPct val="95000"/>
              </a:lnSpc>
              <a:spcBef>
                <a:spcPct val="0"/>
              </a:spcBef>
              <a:buClr>
                <a:srgbClr val="000000"/>
              </a:buClr>
              <a:buFontTx/>
              <a:buChar char="•"/>
            </a:pPr>
            <a:r>
              <a:rPr lang="en-US" sz="2800" dirty="0">
                <a:solidFill>
                  <a:srgbClr val="000000"/>
                </a:solidFill>
                <a:latin typeface="Times" pitchFamily="34"/>
              </a:rPr>
              <a:t>Safer for the environment</a:t>
            </a:r>
            <a:endParaRPr lang="en-US" sz="2800" dirty="0">
              <a:solidFill>
                <a:srgbClr val="000000"/>
              </a:solidFill>
            </a:endParaRPr>
          </a:p>
          <a:p>
            <a:pPr marL="411480" lvl="1" indent="-308610" algn="l" rtl="0">
              <a:lnSpc>
                <a:spcPct val="95000"/>
              </a:lnSpc>
              <a:spcBef>
                <a:spcPct val="0"/>
              </a:spcBef>
              <a:buClr>
                <a:srgbClr val="000000"/>
              </a:buClr>
              <a:buFontTx/>
              <a:buChar char="•"/>
            </a:pPr>
            <a:r>
              <a:rPr lang="en-US" sz="2800" dirty="0">
                <a:solidFill>
                  <a:srgbClr val="000000"/>
                </a:solidFill>
                <a:latin typeface="Times" pitchFamily="34"/>
              </a:rPr>
              <a:t>Has potential to be mass produced </a:t>
            </a:r>
            <a:r>
              <a:rPr lang="en-US" sz="2800" dirty="0" smtClean="0">
                <a:solidFill>
                  <a:srgbClr val="000000"/>
                </a:solidFill>
                <a:latin typeface="Times" pitchFamily="34"/>
              </a:rPr>
              <a:t>inexpensiv</a:t>
            </a:r>
            <a:r>
              <a:rPr lang="en-US" sz="2400" dirty="0" smtClean="0">
                <a:solidFill>
                  <a:srgbClr val="000000"/>
                </a:solidFill>
                <a:latin typeface="Times" pitchFamily="34"/>
              </a:rPr>
              <a:t>ely</a:t>
            </a:r>
            <a:endParaRPr lang="en-US" dirty="0">
              <a:solidFill>
                <a:srgbClr val="000000"/>
              </a:solidFill>
            </a:endParaRPr>
          </a:p>
        </p:txBody>
      </p:sp>
      <p:sp>
        <p:nvSpPr>
          <p:cNvPr id="2" name="Date Placeholder 1"/>
          <p:cNvSpPr>
            <a:spLocks noGrp="1"/>
          </p:cNvSpPr>
          <p:nvPr>
            <p:ph type="dt" sz="half" idx="10"/>
          </p:nvPr>
        </p:nvSpPr>
        <p:spPr/>
        <p:txBody>
          <a:bodyPr/>
          <a:lstStyle/>
          <a:p>
            <a:fld id="{00F550F7-319A-4E11-A441-0AE113FCDCC0}" type="datetime1">
              <a:rPr lang="en-US" smtClean="0"/>
              <a:t>10/30/2014</a:t>
            </a:fld>
            <a:endParaRPr lang="en-US"/>
          </a:p>
        </p:txBody>
      </p:sp>
      <p:sp>
        <p:nvSpPr>
          <p:cNvPr id="12292" name="Text Box 4"/>
          <p:cNvSpPr txBox="1">
            <a:spLocks noChangeArrowheads="1"/>
          </p:cNvSpPr>
          <p:nvPr/>
        </p:nvSpPr>
        <p:spPr bwMode="auto">
          <a:xfrm>
            <a:off x="266225" y="438109"/>
            <a:ext cx="7362348" cy="409343"/>
          </a:xfrm>
          <a:prstGeom prst="rect">
            <a:avLst/>
          </a:prstGeom>
          <a:noFill/>
          <a:ln w="9525">
            <a:noFill/>
            <a:miter lim="800000"/>
            <a:headEnd/>
            <a:tailEnd/>
          </a:ln>
          <a:effectLst/>
        </p:spPr>
        <p:txBody>
          <a:bodyPr lIns="0" tIns="0" rIns="0" bIns="0">
            <a:spAutoFit/>
          </a:bodyPr>
          <a:lstStyle/>
          <a:p>
            <a:pPr>
              <a:lnSpc>
                <a:spcPct val="95000"/>
              </a:lnSpc>
            </a:pPr>
            <a:r>
              <a:rPr lang="en-US" sz="2800" b="1" u="sng" dirty="0">
                <a:solidFill>
                  <a:srgbClr val="C00000"/>
                </a:solidFill>
                <a:latin typeface="Times" pitchFamily="34"/>
              </a:rPr>
              <a:t>OLED Displays Vs. LCD and Plasma</a:t>
            </a:r>
          </a:p>
        </p:txBody>
      </p:sp>
      <p:sp>
        <p:nvSpPr>
          <p:cNvPr id="12293" name="Text Box 5"/>
          <p:cNvSpPr txBox="1">
            <a:spLocks noChangeArrowheads="1"/>
          </p:cNvSpPr>
          <p:nvPr/>
        </p:nvSpPr>
        <p:spPr bwMode="auto">
          <a:xfrm>
            <a:off x="318849" y="4311276"/>
            <a:ext cx="8639652" cy="701731"/>
          </a:xfrm>
          <a:prstGeom prst="rect">
            <a:avLst/>
          </a:prstGeom>
          <a:noFill/>
          <a:ln w="9525">
            <a:noFill/>
            <a:miter lim="800000"/>
            <a:headEnd/>
            <a:tailEnd/>
          </a:ln>
          <a:effectLst/>
        </p:spPr>
        <p:txBody>
          <a:bodyPr lIns="0" tIns="0" rIns="0" bIns="0">
            <a:spAutoFit/>
          </a:bodyPr>
          <a:lstStyle/>
          <a:p>
            <a:pPr>
              <a:lnSpc>
                <a:spcPct val="95000"/>
              </a:lnSpc>
            </a:pPr>
            <a:r>
              <a:rPr lang="en-US" sz="2400" b="1" u="sng" dirty="0">
                <a:solidFill>
                  <a:srgbClr val="C00000"/>
                </a:solidFill>
                <a:latin typeface="Times" pitchFamily="34"/>
              </a:rPr>
              <a:t>OLED Lighting Vs. Incandescent and Fluorescent </a:t>
            </a:r>
            <a:endParaRPr lang="en-US" dirty="0">
              <a:solidFill>
                <a:srgbClr val="C00000"/>
              </a:solidFill>
            </a:endParaRPr>
          </a:p>
          <a:p>
            <a:pPr>
              <a:lnSpc>
                <a:spcPct val="95000"/>
              </a:lnSpc>
            </a:pPr>
            <a:r>
              <a:rPr lang="en-US" sz="2400" dirty="0">
                <a:solidFill>
                  <a:srgbClr val="C00000"/>
                </a:solidFill>
                <a:latin typeface="Times" pitchFamily="34"/>
              </a:rPr>
              <a:t> </a:t>
            </a:r>
          </a:p>
        </p:txBody>
      </p:sp>
      <p:sp>
        <p:nvSpPr>
          <p:cNvPr id="12294" name="Text Box 6"/>
          <p:cNvSpPr txBox="1">
            <a:spLocks noChangeArrowheads="1"/>
          </p:cNvSpPr>
          <p:nvPr/>
        </p:nvSpPr>
        <p:spPr bwMode="auto">
          <a:xfrm>
            <a:off x="266225" y="4733267"/>
            <a:ext cx="8071008" cy="1637371"/>
          </a:xfrm>
          <a:prstGeom prst="rect">
            <a:avLst/>
          </a:prstGeom>
          <a:noFill/>
          <a:ln w="9525">
            <a:noFill/>
            <a:miter lim="800000"/>
            <a:headEnd/>
            <a:tailEnd/>
          </a:ln>
          <a:effectLst/>
        </p:spPr>
        <p:txBody>
          <a:bodyPr lIns="0" tIns="0" rIns="0" bIns="0">
            <a:spAutoFit/>
          </a:bodyPr>
          <a:lstStyle/>
          <a:p>
            <a:pPr lvl="1" indent="-308610">
              <a:lnSpc>
                <a:spcPct val="95000"/>
              </a:lnSpc>
              <a:buClr>
                <a:srgbClr val="000000"/>
              </a:buClr>
              <a:buSzPct val="100000"/>
              <a:buFontTx/>
              <a:buChar char="•"/>
            </a:pPr>
            <a:r>
              <a:rPr lang="en-US" sz="2800" dirty="0">
                <a:solidFill>
                  <a:srgbClr val="000000"/>
                </a:solidFill>
                <a:latin typeface="Times" pitchFamily="34"/>
              </a:rPr>
              <a:t>Cheaper way to create flexible lighting</a:t>
            </a:r>
            <a:endParaRPr lang="en-US" sz="2000" dirty="0">
              <a:solidFill>
                <a:srgbClr val="000000"/>
              </a:solidFill>
            </a:endParaRPr>
          </a:p>
          <a:p>
            <a:pPr lvl="1" indent="-308610">
              <a:lnSpc>
                <a:spcPct val="95000"/>
              </a:lnSpc>
              <a:buClr>
                <a:srgbClr val="000000"/>
              </a:buClr>
              <a:buSzPct val="100000"/>
              <a:buFontTx/>
              <a:buChar char="•"/>
            </a:pPr>
            <a:r>
              <a:rPr lang="en-US" sz="2800" dirty="0">
                <a:solidFill>
                  <a:srgbClr val="000000"/>
                </a:solidFill>
                <a:latin typeface="Times" pitchFamily="34"/>
              </a:rPr>
              <a:t>Requires less power </a:t>
            </a:r>
            <a:endParaRPr lang="en-US" sz="2000" dirty="0">
              <a:solidFill>
                <a:srgbClr val="000000"/>
              </a:solidFill>
            </a:endParaRPr>
          </a:p>
          <a:p>
            <a:pPr lvl="1" indent="-308610">
              <a:lnSpc>
                <a:spcPct val="95000"/>
              </a:lnSpc>
              <a:buClr>
                <a:srgbClr val="000000"/>
              </a:buClr>
              <a:buSzPct val="100000"/>
              <a:buFontTx/>
              <a:buChar char="•"/>
            </a:pPr>
            <a:r>
              <a:rPr lang="en-US" sz="2800" dirty="0">
                <a:solidFill>
                  <a:srgbClr val="000000"/>
                </a:solidFill>
                <a:latin typeface="Times" pitchFamily="34"/>
              </a:rPr>
              <a:t>Better quality of light (</a:t>
            </a:r>
            <a:r>
              <a:rPr lang="en-US" sz="2800" dirty="0" err="1">
                <a:solidFill>
                  <a:srgbClr val="000000"/>
                </a:solidFill>
                <a:latin typeface="Times" pitchFamily="34"/>
              </a:rPr>
              <a:t>ie</a:t>
            </a:r>
            <a:r>
              <a:rPr lang="en-US" sz="2800" dirty="0">
                <a:solidFill>
                  <a:srgbClr val="000000"/>
                </a:solidFill>
                <a:latin typeface="Times" pitchFamily="34"/>
              </a:rPr>
              <a:t>. no "Cold Light")</a:t>
            </a:r>
            <a:endParaRPr lang="en-US" sz="2000" dirty="0">
              <a:solidFill>
                <a:srgbClr val="000000"/>
              </a:solidFill>
            </a:endParaRPr>
          </a:p>
          <a:p>
            <a:pPr lvl="1" indent="-308610">
              <a:lnSpc>
                <a:spcPct val="95000"/>
              </a:lnSpc>
              <a:buClr>
                <a:srgbClr val="000000"/>
              </a:buClr>
              <a:buSzPct val="100000"/>
              <a:buFontTx/>
              <a:buChar char="•"/>
            </a:pPr>
            <a:r>
              <a:rPr lang="en-US" sz="2800" dirty="0">
                <a:solidFill>
                  <a:srgbClr val="000000"/>
                </a:solidFill>
                <a:latin typeface="Times" pitchFamily="34"/>
              </a:rPr>
              <a:t>New design concepts for interior lighting </a:t>
            </a:r>
          </a:p>
        </p:txBody>
      </p:sp>
      <p:pic>
        <p:nvPicPr>
          <p:cNvPr id="12295" name="Picture 7"/>
          <p:cNvPicPr>
            <a:picLocks noChangeAspect="1" noChangeArrowheads="1"/>
          </p:cNvPicPr>
          <p:nvPr/>
        </p:nvPicPr>
        <p:blipFill>
          <a:blip r:embed="rId2"/>
          <a:srcRect/>
          <a:stretch>
            <a:fillRect/>
          </a:stretch>
        </p:blipFill>
        <p:spPr bwMode="auto">
          <a:xfrm>
            <a:off x="5149214" y="954840"/>
            <a:ext cx="3566637" cy="3153728"/>
          </a:xfrm>
          <a:prstGeom prst="rect">
            <a:avLst/>
          </a:prstGeom>
          <a:noFill/>
        </p:spPr>
      </p:pic>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3900" dirty="0">
                <a:solidFill>
                  <a:srgbClr val="FFFFFF"/>
                </a:solidFill>
                <a:latin typeface="Times" pitchFamily="34"/>
              </a:rPr>
              <a:t>Future Uses for OLED</a:t>
            </a:r>
          </a:p>
        </p:txBody>
      </p:sp>
      <p:sp>
        <p:nvSpPr>
          <p:cNvPr id="14338" name="Rectangle 2"/>
          <p:cNvSpPr>
            <a:spLocks noGrp="1" noChangeArrowheads="1"/>
          </p:cNvSpPr>
          <p:nvPr>
            <p:ph idx="1"/>
          </p:nvPr>
        </p:nvSpPr>
        <p:spPr>
          <a:xfrm>
            <a:off x="0" y="150416"/>
            <a:ext cx="8699659" cy="4949190"/>
          </a:xfrm>
        </p:spPr>
        <p:txBody>
          <a:bodyPr lIns="0" tIns="0" rIns="0" bIns="0"/>
          <a:lstStyle/>
          <a:p>
            <a:pPr marL="457200" indent="0" algn="l" rtl="0">
              <a:lnSpc>
                <a:spcPct val="95000"/>
              </a:lnSpc>
              <a:spcBef>
                <a:spcPct val="0"/>
              </a:spcBef>
              <a:buNone/>
            </a:pPr>
            <a:r>
              <a:rPr lang="en-US" sz="3200" u="sng" dirty="0">
                <a:solidFill>
                  <a:srgbClr val="7030A0"/>
                </a:solidFill>
                <a:latin typeface="Times" pitchFamily="34"/>
              </a:rPr>
              <a:t>Lighting</a:t>
            </a:r>
            <a:endParaRPr lang="en-US" sz="3600" dirty="0">
              <a:solidFill>
                <a:srgbClr val="7030A0"/>
              </a:solidFill>
            </a:endParaRPr>
          </a:p>
          <a:p>
            <a:pPr marL="411480" lvl="1" indent="-308610" algn="l" rtl="0">
              <a:lnSpc>
                <a:spcPct val="95000"/>
              </a:lnSpc>
              <a:spcBef>
                <a:spcPct val="0"/>
              </a:spcBef>
              <a:buClr>
                <a:srgbClr val="000000"/>
              </a:buClr>
              <a:buFontTx/>
              <a:buChar char="•"/>
            </a:pPr>
            <a:r>
              <a:rPr lang="en-US" sz="3200" dirty="0">
                <a:solidFill>
                  <a:srgbClr val="000000"/>
                </a:solidFill>
                <a:latin typeface="Times" pitchFamily="34"/>
              </a:rPr>
              <a:t>Flexible / bendable lighting</a:t>
            </a:r>
            <a:endParaRPr lang="en-US" sz="3200" dirty="0">
              <a:solidFill>
                <a:srgbClr val="000000"/>
              </a:solidFill>
            </a:endParaRPr>
          </a:p>
          <a:p>
            <a:pPr marL="411480" lvl="1" indent="-308610" algn="l" rtl="0">
              <a:lnSpc>
                <a:spcPct val="95000"/>
              </a:lnSpc>
              <a:spcBef>
                <a:spcPct val="0"/>
              </a:spcBef>
              <a:buClr>
                <a:srgbClr val="000000"/>
              </a:buClr>
              <a:buFontTx/>
              <a:buChar char="•"/>
            </a:pPr>
            <a:r>
              <a:rPr lang="en-US" sz="3200" dirty="0">
                <a:solidFill>
                  <a:srgbClr val="C00000"/>
                </a:solidFill>
                <a:latin typeface="Times" pitchFamily="34"/>
              </a:rPr>
              <a:t>Wallpaper lighting defining new ways to light a space</a:t>
            </a:r>
            <a:endParaRPr lang="en-US" sz="3200" dirty="0">
              <a:solidFill>
                <a:srgbClr val="C00000"/>
              </a:solidFill>
            </a:endParaRPr>
          </a:p>
          <a:p>
            <a:pPr marL="411480" lvl="1" indent="-308610" algn="l" rtl="0">
              <a:lnSpc>
                <a:spcPct val="95000"/>
              </a:lnSpc>
              <a:spcBef>
                <a:spcPct val="0"/>
              </a:spcBef>
              <a:buClr>
                <a:srgbClr val="000000"/>
              </a:buClr>
              <a:buFontTx/>
              <a:buChar char="•"/>
            </a:pPr>
            <a:r>
              <a:rPr lang="en-US" sz="3200" dirty="0">
                <a:solidFill>
                  <a:srgbClr val="000000"/>
                </a:solidFill>
                <a:latin typeface="Times" pitchFamily="34"/>
              </a:rPr>
              <a:t>Transparent lighting doubles as a window </a:t>
            </a:r>
            <a:endParaRPr lang="en-US" sz="3200" dirty="0">
              <a:solidFill>
                <a:srgbClr val="000000"/>
              </a:solidFill>
            </a:endParaRPr>
          </a:p>
          <a:p>
            <a:pPr marL="0" indent="0" algn="l" rtl="0">
              <a:lnSpc>
                <a:spcPct val="95000"/>
              </a:lnSpc>
              <a:spcBef>
                <a:spcPct val="0"/>
              </a:spcBef>
              <a:buNone/>
            </a:pPr>
            <a:r>
              <a:rPr lang="en-US" dirty="0">
                <a:solidFill>
                  <a:srgbClr val="000000"/>
                </a:solidFill>
                <a:latin typeface="Times" pitchFamily="34"/>
              </a:rPr>
              <a:t> </a:t>
            </a:r>
            <a:endParaRPr lang="en-US" dirty="0"/>
          </a:p>
          <a:p>
            <a:pPr marL="0" indent="0">
              <a:lnSpc>
                <a:spcPct val="95000"/>
              </a:lnSpc>
              <a:spcBef>
                <a:spcPct val="0"/>
              </a:spcBef>
              <a:buNone/>
            </a:pPr>
            <a:r>
              <a:rPr lang="en-US" sz="2400" dirty="0">
                <a:solidFill>
                  <a:srgbClr val="FFFFFF"/>
                </a:solidFill>
                <a:latin typeface="Times" pitchFamily="34"/>
              </a:rPr>
              <a:t> </a:t>
            </a:r>
            <a:endParaRPr lang="en-US" dirty="0"/>
          </a:p>
          <a:p>
            <a:pPr marL="0" indent="0">
              <a:lnSpc>
                <a:spcPct val="95000"/>
              </a:lnSpc>
              <a:spcBef>
                <a:spcPct val="0"/>
              </a:spcBef>
              <a:buNone/>
            </a:pPr>
            <a:endParaRPr lang="en-US" sz="2400" dirty="0">
              <a:solidFill>
                <a:srgbClr val="FFFFFF"/>
              </a:solidFill>
              <a:latin typeface="Times" pitchFamily="34"/>
            </a:endParaRPr>
          </a:p>
        </p:txBody>
      </p:sp>
      <p:sp>
        <p:nvSpPr>
          <p:cNvPr id="2" name="Date Placeholder 1"/>
          <p:cNvSpPr>
            <a:spLocks noGrp="1"/>
          </p:cNvSpPr>
          <p:nvPr>
            <p:ph type="dt" sz="half" idx="10"/>
          </p:nvPr>
        </p:nvSpPr>
        <p:spPr/>
        <p:txBody>
          <a:bodyPr/>
          <a:lstStyle/>
          <a:p>
            <a:fld id="{CB7AB977-2DC4-4187-9A3D-867B9389248C}" type="datetime1">
              <a:rPr lang="en-US" smtClean="0"/>
              <a:t>10/30/2014</a:t>
            </a:fld>
            <a:endParaRPr lang="en-US"/>
          </a:p>
        </p:txBody>
      </p:sp>
      <p:pic>
        <p:nvPicPr>
          <p:cNvPr id="14340" name="Picture 4"/>
          <p:cNvPicPr>
            <a:picLocks noChangeAspect="1" noChangeArrowheads="1"/>
          </p:cNvPicPr>
          <p:nvPr/>
        </p:nvPicPr>
        <p:blipFill>
          <a:blip r:embed="rId2"/>
          <a:srcRect/>
          <a:stretch>
            <a:fillRect/>
          </a:stretch>
        </p:blipFill>
        <p:spPr bwMode="auto">
          <a:xfrm>
            <a:off x="4261960" y="2743200"/>
            <a:ext cx="4708953" cy="3978276"/>
          </a:xfrm>
          <a:prstGeom prst="rect">
            <a:avLst/>
          </a:prstGeom>
          <a:noFill/>
        </p:spPr>
      </p:pic>
      <p:pic>
        <p:nvPicPr>
          <p:cNvPr id="14341" name="Picture 5"/>
          <p:cNvPicPr>
            <a:picLocks noChangeAspect="1" noChangeArrowheads="1"/>
          </p:cNvPicPr>
          <p:nvPr/>
        </p:nvPicPr>
        <p:blipFill>
          <a:blip r:embed="rId3"/>
          <a:srcRect/>
          <a:stretch>
            <a:fillRect/>
          </a:stretch>
        </p:blipFill>
        <p:spPr bwMode="auto">
          <a:xfrm>
            <a:off x="222885" y="2743200"/>
            <a:ext cx="4039075" cy="3978276"/>
          </a:xfrm>
          <a:prstGeom prst="rect">
            <a:avLst/>
          </a:prstGeom>
          <a:noFill/>
        </p:spPr>
      </p:pic>
    </p:spTree>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22885" y="274320"/>
            <a:ext cx="8698230" cy="822960"/>
          </a:xfrm>
        </p:spPr>
        <p:txBody>
          <a:bodyPr lIns="0" tIns="0" rIns="0" bIns="0" anchor="t">
            <a:normAutofit/>
          </a:bodyPr>
          <a:lstStyle/>
          <a:p>
            <a:pPr rtl="0">
              <a:lnSpc>
                <a:spcPct val="95000"/>
              </a:lnSpc>
            </a:pPr>
            <a:r>
              <a:rPr lang="en-US" sz="3600" dirty="0">
                <a:solidFill>
                  <a:srgbClr val="C00000"/>
                </a:solidFill>
                <a:latin typeface="Times" pitchFamily="34"/>
              </a:rPr>
              <a:t>Future Uses for OLED</a:t>
            </a:r>
          </a:p>
        </p:txBody>
      </p:sp>
      <p:sp>
        <p:nvSpPr>
          <p:cNvPr id="15362" name="Rectangle 2"/>
          <p:cNvSpPr>
            <a:spLocks noGrp="1" noChangeArrowheads="1"/>
          </p:cNvSpPr>
          <p:nvPr>
            <p:ph idx="1"/>
          </p:nvPr>
        </p:nvSpPr>
        <p:spPr>
          <a:xfrm>
            <a:off x="222885" y="800134"/>
            <a:ext cx="8239839" cy="2269458"/>
          </a:xfrm>
        </p:spPr>
        <p:txBody>
          <a:bodyPr lIns="0" tIns="0" rIns="0" bIns="0">
            <a:normAutofit fontScale="92500" lnSpcReduction="20000"/>
          </a:bodyPr>
          <a:lstStyle/>
          <a:p>
            <a:pPr marL="398463" indent="-280988" algn="l" rtl="0">
              <a:lnSpc>
                <a:spcPct val="95000"/>
              </a:lnSpc>
              <a:spcBef>
                <a:spcPct val="0"/>
              </a:spcBef>
            </a:pPr>
            <a:r>
              <a:rPr lang="en-US" sz="3500" dirty="0" smtClean="0">
                <a:solidFill>
                  <a:srgbClr val="7030A0"/>
                </a:solidFill>
                <a:latin typeface="Times" pitchFamily="34"/>
              </a:rPr>
              <a:t> Using</a:t>
            </a:r>
            <a:r>
              <a:rPr lang="en-US" sz="4300" dirty="0" smtClean="0">
                <a:solidFill>
                  <a:srgbClr val="7030A0"/>
                </a:solidFill>
                <a:latin typeface="Times" pitchFamily="34"/>
              </a:rPr>
              <a:t> </a:t>
            </a:r>
            <a:r>
              <a:rPr lang="en-US" sz="3400" dirty="0">
                <a:solidFill>
                  <a:srgbClr val="7030A0"/>
                </a:solidFill>
                <a:latin typeface="Times" pitchFamily="34"/>
              </a:rPr>
              <a:t>Samsungs' transparent OLED technology</a:t>
            </a:r>
            <a:endParaRPr lang="en-US" sz="3400" dirty="0">
              <a:solidFill>
                <a:srgbClr val="7030A0"/>
              </a:solidFill>
            </a:endParaRPr>
          </a:p>
          <a:p>
            <a:pPr marL="411480" lvl="1" indent="-308610" algn="l" rtl="0">
              <a:lnSpc>
                <a:spcPct val="120000"/>
              </a:lnSpc>
              <a:spcBef>
                <a:spcPct val="0"/>
              </a:spcBef>
              <a:buClr>
                <a:srgbClr val="000000"/>
              </a:buClr>
              <a:buFontTx/>
              <a:buChar char="•"/>
            </a:pPr>
            <a:r>
              <a:rPr lang="en-US" sz="3400" dirty="0">
                <a:solidFill>
                  <a:srgbClr val="C00000"/>
                </a:solidFill>
                <a:latin typeface="Times" pitchFamily="34"/>
              </a:rPr>
              <a:t>Heads up display </a:t>
            </a:r>
            <a:endParaRPr lang="en-US" sz="3400" dirty="0">
              <a:solidFill>
                <a:srgbClr val="C00000"/>
              </a:solidFill>
            </a:endParaRPr>
          </a:p>
          <a:p>
            <a:pPr marL="411480" lvl="1" indent="-308610" algn="l" rtl="0">
              <a:lnSpc>
                <a:spcPct val="120000"/>
              </a:lnSpc>
              <a:spcBef>
                <a:spcPct val="0"/>
              </a:spcBef>
              <a:buClr>
                <a:srgbClr val="000000"/>
              </a:buClr>
              <a:buFontTx/>
              <a:buChar char="•"/>
            </a:pPr>
            <a:r>
              <a:rPr lang="en-US" sz="3400" dirty="0">
                <a:solidFill>
                  <a:srgbClr val="7030A0"/>
                </a:solidFill>
                <a:latin typeface="Times" pitchFamily="34"/>
              </a:rPr>
              <a:t>GPS system</a:t>
            </a:r>
            <a:r>
              <a:rPr lang="en-US" sz="3400" dirty="0">
                <a:solidFill>
                  <a:srgbClr val="C00000"/>
                </a:solidFill>
                <a:latin typeface="Times" pitchFamily="34"/>
              </a:rPr>
              <a:t> </a:t>
            </a:r>
            <a:r>
              <a:rPr lang="en-US" sz="2900" dirty="0">
                <a:solidFill>
                  <a:srgbClr val="C00000"/>
                </a:solidFill>
                <a:latin typeface="Times" pitchFamily="34"/>
              </a:rPr>
              <a:t> </a:t>
            </a:r>
            <a:endParaRPr lang="en-US" sz="2900" dirty="0" smtClean="0">
              <a:solidFill>
                <a:srgbClr val="C00000"/>
              </a:solidFill>
              <a:latin typeface="Times" pitchFamily="34"/>
            </a:endParaRPr>
          </a:p>
          <a:p>
            <a:pPr marL="457200" indent="-339725" algn="l" rtl="0">
              <a:lnSpc>
                <a:spcPct val="120000"/>
              </a:lnSpc>
              <a:spcBef>
                <a:spcPct val="0"/>
              </a:spcBef>
            </a:pPr>
            <a:r>
              <a:rPr lang="en-US" sz="3400" dirty="0" smtClean="0">
                <a:solidFill>
                  <a:srgbClr val="C00000"/>
                </a:solidFill>
                <a:latin typeface="Times" pitchFamily="34"/>
              </a:rPr>
              <a:t>Scroll Laptop</a:t>
            </a:r>
            <a:r>
              <a:rPr lang="en-US" sz="2400" dirty="0">
                <a:solidFill>
                  <a:srgbClr val="C00000"/>
                </a:solidFill>
                <a:latin typeface="Times" pitchFamily="34"/>
              </a:rPr>
              <a:t> </a:t>
            </a:r>
            <a:endParaRPr lang="en-US" dirty="0">
              <a:solidFill>
                <a:srgbClr val="C00000"/>
              </a:solidFill>
            </a:endParaRPr>
          </a:p>
          <a:p>
            <a:pPr marL="0" indent="0">
              <a:lnSpc>
                <a:spcPct val="95000"/>
              </a:lnSpc>
              <a:spcBef>
                <a:spcPct val="0"/>
              </a:spcBef>
              <a:buNone/>
            </a:pPr>
            <a:r>
              <a:rPr lang="en-US" sz="2400" dirty="0">
                <a:solidFill>
                  <a:srgbClr val="C00000"/>
                </a:solidFill>
                <a:latin typeface="Times" pitchFamily="34"/>
              </a:rPr>
              <a:t> </a:t>
            </a:r>
            <a:endParaRPr lang="en-US" dirty="0">
              <a:solidFill>
                <a:srgbClr val="C00000"/>
              </a:solidFill>
            </a:endParaRPr>
          </a:p>
          <a:p>
            <a:pPr marL="0" indent="0">
              <a:lnSpc>
                <a:spcPct val="95000"/>
              </a:lnSpc>
              <a:spcBef>
                <a:spcPct val="0"/>
              </a:spcBef>
              <a:buNone/>
            </a:pPr>
            <a:endParaRPr lang="en-US" sz="2400" dirty="0">
              <a:solidFill>
                <a:srgbClr val="C00000"/>
              </a:solidFill>
              <a:latin typeface="Times" pitchFamily="34"/>
            </a:endParaRPr>
          </a:p>
        </p:txBody>
      </p:sp>
      <p:sp>
        <p:nvSpPr>
          <p:cNvPr id="2" name="Date Placeholder 1"/>
          <p:cNvSpPr>
            <a:spLocks noGrp="1"/>
          </p:cNvSpPr>
          <p:nvPr>
            <p:ph type="dt" sz="half" idx="10"/>
          </p:nvPr>
        </p:nvSpPr>
        <p:spPr/>
        <p:txBody>
          <a:bodyPr/>
          <a:lstStyle/>
          <a:p>
            <a:fld id="{AA167A23-8341-4BE1-A8DE-2CF3F8B01E32}" type="datetime1">
              <a:rPr lang="en-US" smtClean="0"/>
              <a:t>10/30/2014</a:t>
            </a:fld>
            <a:endParaRPr lang="en-US"/>
          </a:p>
        </p:txBody>
      </p:sp>
      <p:pic>
        <p:nvPicPr>
          <p:cNvPr id="15365" name="Picture 5"/>
          <p:cNvPicPr>
            <a:picLocks noChangeAspect="1" noChangeArrowheads="1"/>
          </p:cNvPicPr>
          <p:nvPr/>
        </p:nvPicPr>
        <p:blipFill>
          <a:blip r:embed="rId2"/>
          <a:srcRect/>
          <a:stretch>
            <a:fillRect/>
          </a:stretch>
        </p:blipFill>
        <p:spPr bwMode="auto">
          <a:xfrm>
            <a:off x="29497" y="3774619"/>
            <a:ext cx="5814060" cy="3063716"/>
          </a:xfrm>
          <a:prstGeom prst="rect">
            <a:avLst/>
          </a:prstGeom>
          <a:noFill/>
        </p:spPr>
      </p:pic>
      <p:pic>
        <p:nvPicPr>
          <p:cNvPr id="15364" name="Picture 4"/>
          <p:cNvPicPr>
            <a:picLocks noChangeAspect="1" noChangeArrowheads="1"/>
          </p:cNvPicPr>
          <p:nvPr/>
        </p:nvPicPr>
        <p:blipFill>
          <a:blip r:embed="rId3"/>
          <a:srcRect/>
          <a:stretch>
            <a:fillRect/>
          </a:stretch>
        </p:blipFill>
        <p:spPr bwMode="auto">
          <a:xfrm>
            <a:off x="5112067" y="1295400"/>
            <a:ext cx="4031933" cy="4057439"/>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a:bodyPr>
          <a:lstStyle/>
          <a:p>
            <a:r>
              <a:rPr lang="en-US" altLang="ar-SA" sz="2800" b="1" u="sng">
                <a:effectLst>
                  <a:outerShdw blurRad="38100" dist="38100" dir="2700000" algn="tl">
                    <a:srgbClr val="C0C0C0"/>
                  </a:outerShdw>
                </a:effectLst>
              </a:rPr>
              <a:t>Accuracy vs. Precision</a:t>
            </a:r>
          </a:p>
        </p:txBody>
      </p:sp>
      <p:pic>
        <p:nvPicPr>
          <p:cNvPr id="155651" name="Picture 3" descr="Precision without accur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3" y="2106613"/>
            <a:ext cx="183832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55652" name="Picture 4" descr="accuracy without prec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57400"/>
            <a:ext cx="26955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55653" name="Picture 5" descr="accuracy and prec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2108200"/>
            <a:ext cx="1838325" cy="1771650"/>
          </a:xfrm>
          <a:prstGeom prst="rect">
            <a:avLst/>
          </a:prstGeom>
          <a:noFill/>
          <a:extLst>
            <a:ext uri="{909E8E84-426E-40DD-AFC4-6F175D3DCCD1}">
              <a14:hiddenFill xmlns:a14="http://schemas.microsoft.com/office/drawing/2010/main">
                <a:solidFill>
                  <a:srgbClr val="FFFFFF"/>
                </a:solidFill>
              </a14:hiddenFill>
            </a:ext>
          </a:extLst>
        </p:spPr>
      </p:pic>
      <p:sp>
        <p:nvSpPr>
          <p:cNvPr id="155654" name="Text Box 6"/>
          <p:cNvSpPr txBox="1">
            <a:spLocks noChangeArrowheads="1"/>
          </p:cNvSpPr>
          <p:nvPr/>
        </p:nvSpPr>
        <p:spPr bwMode="auto">
          <a:xfrm>
            <a:off x="628650" y="4289425"/>
            <a:ext cx="19891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ar-SA" sz="2800" b="1" dirty="0"/>
              <a:t>Precision without accuracy</a:t>
            </a:r>
          </a:p>
        </p:txBody>
      </p:sp>
      <p:sp>
        <p:nvSpPr>
          <p:cNvPr id="155655" name="Text Box 7"/>
          <p:cNvSpPr txBox="1">
            <a:spLocks noChangeArrowheads="1"/>
          </p:cNvSpPr>
          <p:nvPr/>
        </p:nvSpPr>
        <p:spPr bwMode="auto">
          <a:xfrm>
            <a:off x="3477418" y="4289425"/>
            <a:ext cx="19891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ar-SA" sz="2800" b="1" dirty="0"/>
              <a:t>Accuracy without precision</a:t>
            </a:r>
          </a:p>
        </p:txBody>
      </p:sp>
      <p:sp>
        <p:nvSpPr>
          <p:cNvPr id="155656" name="Text Box 8"/>
          <p:cNvSpPr txBox="1">
            <a:spLocks noChangeArrowheads="1"/>
          </p:cNvSpPr>
          <p:nvPr/>
        </p:nvSpPr>
        <p:spPr bwMode="auto">
          <a:xfrm>
            <a:off x="6619875" y="4231715"/>
            <a:ext cx="20589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ar-SA" sz="2800" b="1" dirty="0"/>
              <a:t>Precision and accuracy</a:t>
            </a:r>
          </a:p>
        </p:txBody>
      </p:sp>
    </p:spTree>
    <p:extLst>
      <p:ext uri="{BB962C8B-B14F-4D97-AF65-F5344CB8AC3E}">
        <p14:creationId xmlns:p14="http://schemas.microsoft.com/office/powerpoint/2010/main" val="26649381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p:bldP spid="155655" grpId="0"/>
      <p:bldP spid="15565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Wireless: Mesh Networks</a:t>
            </a:r>
            <a:endParaRPr lang="en-IN" dirty="0">
              <a:solidFill>
                <a:srgbClr val="C00000"/>
              </a:solidFill>
            </a:endParaRPr>
          </a:p>
        </p:txBody>
      </p:sp>
      <p:sp>
        <p:nvSpPr>
          <p:cNvPr id="3" name="Content Placeholder 2"/>
          <p:cNvSpPr>
            <a:spLocks noGrp="1"/>
          </p:cNvSpPr>
          <p:nvPr>
            <p:ph idx="1"/>
          </p:nvPr>
        </p:nvSpPr>
        <p:spPr>
          <a:xfrm>
            <a:off x="457200" y="1447800"/>
            <a:ext cx="8382000" cy="4830763"/>
          </a:xfrm>
        </p:spPr>
        <p:txBody>
          <a:bodyPr/>
          <a:lstStyle/>
          <a:p>
            <a:pPr marL="339725" indent="-280988" algn="l" rtl="0"/>
            <a:r>
              <a:rPr lang="en-US" sz="3200" dirty="0" smtClean="0">
                <a:latin typeface="Comic Sans MS" pitchFamily="66" charset="0"/>
              </a:rPr>
              <a:t>The term 'wireless mesh networks' describes wireless networks in which each node can communicate directly with one or more peer nodes. </a:t>
            </a:r>
          </a:p>
          <a:p>
            <a:pPr marL="339725" indent="-280988" algn="l" rtl="0"/>
            <a:endParaRPr lang="en-US" sz="3200" dirty="0" smtClean="0">
              <a:solidFill>
                <a:srgbClr val="C00000"/>
              </a:solidFill>
              <a:latin typeface="Comic Sans MS" pitchFamily="66" charset="0"/>
            </a:endParaRPr>
          </a:p>
          <a:p>
            <a:pPr marL="339725" indent="-280988" algn="l" rtl="0"/>
            <a:r>
              <a:rPr lang="en-US" sz="3200" dirty="0" smtClean="0">
                <a:solidFill>
                  <a:srgbClr val="C00000"/>
                </a:solidFill>
                <a:latin typeface="Comic Sans MS" pitchFamily="66" charset="0"/>
              </a:rPr>
              <a:t>Still, this is quite different than traditional wireless networks, which require centralized access points to mediate the wireless connection. </a:t>
            </a:r>
          </a:p>
          <a:p>
            <a:pPr algn="l"/>
            <a:endParaRPr lang="en-IN" dirty="0"/>
          </a:p>
        </p:txBody>
      </p:sp>
      <p:sp>
        <p:nvSpPr>
          <p:cNvPr id="4" name="Date Placeholder 3"/>
          <p:cNvSpPr>
            <a:spLocks noGrp="1"/>
          </p:cNvSpPr>
          <p:nvPr>
            <p:ph type="dt" sz="half" idx="10"/>
          </p:nvPr>
        </p:nvSpPr>
        <p:spPr/>
        <p:txBody>
          <a:bodyPr/>
          <a:lstStyle/>
          <a:p>
            <a:fld id="{73EB463A-23C0-4956-9937-AECEC8CF9C2F}"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05800" cy="4830763"/>
          </a:xfrm>
        </p:spPr>
        <p:txBody>
          <a:bodyPr>
            <a:noAutofit/>
          </a:bodyPr>
          <a:lstStyle/>
          <a:p>
            <a:pPr algn="l" rtl="0">
              <a:lnSpc>
                <a:spcPct val="100000"/>
              </a:lnSpc>
            </a:pPr>
            <a:r>
              <a:rPr lang="en-US" dirty="0" smtClean="0">
                <a:solidFill>
                  <a:srgbClr val="C00000"/>
                </a:solidFill>
                <a:latin typeface="Comic Sans MS" pitchFamily="66" charset="0"/>
              </a:rPr>
              <a:t>Nodes are comprised of mesh routers and mesh clients.</a:t>
            </a:r>
          </a:p>
          <a:p>
            <a:pPr algn="l" rtl="0">
              <a:lnSpc>
                <a:spcPct val="100000"/>
              </a:lnSpc>
            </a:pPr>
            <a:r>
              <a:rPr lang="en-US" dirty="0" smtClean="0">
                <a:solidFill>
                  <a:srgbClr val="000000"/>
                </a:solidFill>
                <a:latin typeface="Comic Sans MS" pitchFamily="66" charset="0"/>
              </a:rPr>
              <a:t>Each node operates not only as a host but also as a router, forwarding  packets on behalf of  other nodes that may not be within direct wireless transmission range of their destinations.</a:t>
            </a:r>
          </a:p>
          <a:p>
            <a:pPr algn="l" rtl="0">
              <a:lnSpc>
                <a:spcPct val="100000"/>
              </a:lnSpc>
            </a:pPr>
            <a:r>
              <a:rPr lang="en-US" dirty="0" smtClean="0">
                <a:solidFill>
                  <a:srgbClr val="C00000"/>
                </a:solidFill>
                <a:latin typeface="Comic Sans MS" pitchFamily="66" charset="0"/>
              </a:rPr>
              <a:t>A WMN is dynamically self-organized and self-configured, with the nodes in the network automatically establishing and maintaining mesh connectivity among themselves </a:t>
            </a:r>
          </a:p>
          <a:p>
            <a:endParaRPr lang="en-IN" dirty="0"/>
          </a:p>
        </p:txBody>
      </p:sp>
      <p:sp>
        <p:nvSpPr>
          <p:cNvPr id="4" name="Date Placeholder 3"/>
          <p:cNvSpPr>
            <a:spLocks noGrp="1"/>
          </p:cNvSpPr>
          <p:nvPr>
            <p:ph type="dt" sz="half" idx="10"/>
          </p:nvPr>
        </p:nvSpPr>
        <p:spPr/>
        <p:txBody>
          <a:bodyPr/>
          <a:lstStyle/>
          <a:p>
            <a:fld id="{8D3A0A87-DFE8-43EC-AFCC-4CF0153B2613}" type="datetime1">
              <a:rPr lang="en-US" smtClean="0"/>
              <a:t>10/30/2014</a:t>
            </a:fld>
            <a:endParaRPr lang="en-US"/>
          </a:p>
        </p:txBody>
      </p:sp>
      <p:sp>
        <p:nvSpPr>
          <p:cNvPr id="5" name="Title 1"/>
          <p:cNvSpPr>
            <a:spLocks noGrp="1"/>
          </p:cNvSpPr>
          <p:nvPr>
            <p:ph type="title"/>
          </p:nvPr>
        </p:nvSpPr>
        <p:spPr>
          <a:xfrm>
            <a:off x="304800" y="19665"/>
            <a:ext cx="7886700" cy="1325563"/>
          </a:xfrm>
        </p:spPr>
        <p:txBody>
          <a:bodyPr>
            <a:normAutofit/>
          </a:bodyPr>
          <a:lstStyle/>
          <a:p>
            <a:r>
              <a:rPr lang="en-US" sz="3600" dirty="0" smtClean="0">
                <a:solidFill>
                  <a:srgbClr val="C00000"/>
                </a:solidFill>
              </a:rPr>
              <a:t>Wireless: Mesh Networks</a:t>
            </a:r>
            <a:endParaRPr lang="en-IN" sz="360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839200" cy="4830763"/>
          </a:xfrm>
        </p:spPr>
        <p:txBody>
          <a:bodyPr>
            <a:normAutofit lnSpcReduction="10000"/>
          </a:bodyPr>
          <a:lstStyle/>
          <a:p>
            <a:pPr algn="l" rtl="0">
              <a:lnSpc>
                <a:spcPct val="80000"/>
              </a:lnSpc>
            </a:pPr>
            <a:r>
              <a:rPr lang="en-US" dirty="0" smtClean="0">
                <a:latin typeface="Comic Sans MS" pitchFamily="66" charset="0"/>
              </a:rPr>
              <a:t>WMNs consist of two types of nodes: </a:t>
            </a:r>
          </a:p>
          <a:p>
            <a:pPr algn="l" rtl="0">
              <a:lnSpc>
                <a:spcPct val="80000"/>
              </a:lnSpc>
              <a:buFont typeface="Wingdings" pitchFamily="2" charset="2"/>
              <a:buNone/>
            </a:pPr>
            <a:r>
              <a:rPr lang="en-US" dirty="0" smtClean="0">
                <a:solidFill>
                  <a:srgbClr val="C00000"/>
                </a:solidFill>
                <a:latin typeface="Comic Sans MS" pitchFamily="66" charset="0"/>
              </a:rPr>
              <a:t>Mesh Routers and Mesh Clients.</a:t>
            </a:r>
          </a:p>
          <a:p>
            <a:pPr algn="l" rtl="0">
              <a:lnSpc>
                <a:spcPct val="100000"/>
              </a:lnSpc>
              <a:buFont typeface="Wingdings" pitchFamily="2" charset="2"/>
              <a:buNone/>
            </a:pPr>
            <a:r>
              <a:rPr lang="en-US" dirty="0" smtClean="0">
                <a:latin typeface="Comic Sans MS" pitchFamily="66" charset="0"/>
              </a:rPr>
              <a:t>	A wireless mesh router contains additional routing functions to  support mesh networking.</a:t>
            </a:r>
          </a:p>
          <a:p>
            <a:pPr algn="l" rtl="0">
              <a:lnSpc>
                <a:spcPct val="100000"/>
              </a:lnSpc>
            </a:pPr>
            <a:r>
              <a:rPr lang="en-US" dirty="0" smtClean="0">
                <a:solidFill>
                  <a:srgbClr val="C00000"/>
                </a:solidFill>
                <a:latin typeface="Comic Sans MS" pitchFamily="66" charset="0"/>
              </a:rPr>
              <a:t>It is equipped with multiple wireless interfaces built    on either the same or different wireless access technologies.</a:t>
            </a:r>
          </a:p>
          <a:p>
            <a:pPr algn="l" rtl="0">
              <a:lnSpc>
                <a:spcPct val="100000"/>
              </a:lnSpc>
            </a:pPr>
            <a:r>
              <a:rPr lang="en-US" dirty="0" smtClean="0">
                <a:latin typeface="Comic Sans MS" pitchFamily="66" charset="0"/>
              </a:rPr>
              <a:t>A wireless mesh router can achieve the same coverage as a conventional router but with much lower transmission power through multi-hop communications.</a:t>
            </a:r>
          </a:p>
          <a:p>
            <a:pPr algn="l" rtl="0"/>
            <a:endParaRPr lang="en-IN" dirty="0"/>
          </a:p>
        </p:txBody>
      </p:sp>
      <p:sp>
        <p:nvSpPr>
          <p:cNvPr id="4" name="Date Placeholder 3"/>
          <p:cNvSpPr>
            <a:spLocks noGrp="1"/>
          </p:cNvSpPr>
          <p:nvPr>
            <p:ph type="dt" sz="half" idx="10"/>
          </p:nvPr>
        </p:nvSpPr>
        <p:spPr/>
        <p:txBody>
          <a:bodyPr/>
          <a:lstStyle/>
          <a:p>
            <a:fld id="{40B08E5E-BEC0-44ED-83E9-DA15192417BA}" type="datetime1">
              <a:rPr lang="en-US" smtClean="0"/>
              <a:t>10/30/2014</a:t>
            </a:fld>
            <a:endParaRPr lang="en-US"/>
          </a:p>
        </p:txBody>
      </p:sp>
    </p:spTree>
  </p:cSld>
  <p:clrMapOvr>
    <a:masterClrMapping/>
  </p:clrMapOvr>
  <p:transition>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2514" name="Rectangle 2"/>
          <p:cNvSpPr>
            <a:spLocks noGrp="1" noChangeArrowheads="1"/>
          </p:cNvSpPr>
          <p:nvPr>
            <p:ph type="title"/>
          </p:nvPr>
        </p:nvSpPr>
        <p:spPr>
          <a:xfrm>
            <a:off x="1219200" y="152400"/>
            <a:ext cx="6540500" cy="1143000"/>
          </a:xfrm>
        </p:spPr>
        <p:txBody>
          <a:bodyPr/>
          <a:lstStyle/>
          <a:p>
            <a:pPr algn="ctr"/>
            <a:r>
              <a:rPr lang="en-US" sz="3600" dirty="0">
                <a:effectLst/>
                <a:latin typeface="Comic Sans MS" pitchFamily="66" charset="0"/>
              </a:rPr>
              <a:t>WMN COMPONENTS</a:t>
            </a:r>
          </a:p>
        </p:txBody>
      </p:sp>
      <p:sp>
        <p:nvSpPr>
          <p:cNvPr id="2" name="Date Placeholder 1"/>
          <p:cNvSpPr>
            <a:spLocks noGrp="1"/>
          </p:cNvSpPr>
          <p:nvPr>
            <p:ph type="dt" sz="half" idx="10"/>
          </p:nvPr>
        </p:nvSpPr>
        <p:spPr/>
        <p:txBody>
          <a:bodyPr/>
          <a:lstStyle/>
          <a:p>
            <a:fld id="{E61F2541-0C37-4F4E-9668-5B3452976DA6}" type="datetime1">
              <a:rPr lang="en-US" smtClean="0"/>
              <a:t>10/30/2014</a:t>
            </a:fld>
            <a:endParaRPr lang="en-US"/>
          </a:p>
        </p:txBody>
      </p:sp>
      <p:pic>
        <p:nvPicPr>
          <p:cNvPr id="4672515" name="Picture 3"/>
          <p:cNvPicPr>
            <a:picLocks noChangeAspect="1" noChangeArrowheads="1"/>
          </p:cNvPicPr>
          <p:nvPr/>
        </p:nvPicPr>
        <p:blipFill>
          <a:blip r:embed="rId2"/>
          <a:srcRect/>
          <a:stretch>
            <a:fillRect/>
          </a:stretch>
        </p:blipFill>
        <p:spPr bwMode="auto">
          <a:xfrm>
            <a:off x="342106" y="914400"/>
            <a:ext cx="8294688" cy="3352800"/>
          </a:xfrm>
          <a:prstGeom prst="rect">
            <a:avLst/>
          </a:prstGeom>
          <a:noFill/>
        </p:spPr>
      </p:pic>
      <p:sp>
        <p:nvSpPr>
          <p:cNvPr id="4672516" name="Text Box 4"/>
          <p:cNvSpPr txBox="1">
            <a:spLocks noChangeArrowheads="1"/>
          </p:cNvSpPr>
          <p:nvPr/>
        </p:nvSpPr>
        <p:spPr bwMode="auto">
          <a:xfrm>
            <a:off x="227806" y="4297680"/>
            <a:ext cx="8523288" cy="2185214"/>
          </a:xfrm>
          <a:prstGeom prst="rect">
            <a:avLst/>
          </a:prstGeom>
          <a:noFill/>
          <a:ln w="9525">
            <a:noFill/>
            <a:miter lim="800000"/>
            <a:headEnd/>
            <a:tailEnd/>
          </a:ln>
          <a:effectLst/>
        </p:spPr>
        <p:txBody>
          <a:bodyPr wrap="square">
            <a:spAutoFit/>
          </a:bodyPr>
          <a:lstStyle/>
          <a:p>
            <a:pPr marL="342900" indent="-342900">
              <a:buFont typeface="Monotype Sorts" pitchFamily="2" charset="2"/>
              <a:buNone/>
            </a:pPr>
            <a:r>
              <a:rPr lang="en-US" sz="4000" b="1" dirty="0">
                <a:solidFill>
                  <a:srgbClr val="FFFF00"/>
                </a:solidFill>
              </a:rPr>
              <a:t> </a:t>
            </a:r>
            <a:r>
              <a:rPr lang="en-US" sz="2400" b="1" dirty="0">
                <a:solidFill>
                  <a:srgbClr val="000000"/>
                </a:solidFill>
              </a:rPr>
              <a:t>Examples of mesh routers based on different embedded  </a:t>
            </a:r>
          </a:p>
          <a:p>
            <a:pPr marL="342900" indent="-342900">
              <a:buFont typeface="Monotype Sorts" pitchFamily="2" charset="2"/>
              <a:buNone/>
            </a:pPr>
            <a:r>
              <a:rPr lang="en-US" sz="2400" b="1" dirty="0">
                <a:solidFill>
                  <a:srgbClr val="000000"/>
                </a:solidFill>
              </a:rPr>
              <a:t>  systems: </a:t>
            </a:r>
            <a:endParaRPr lang="en-US" sz="2400" b="1" dirty="0" smtClean="0">
              <a:solidFill>
                <a:srgbClr val="000000"/>
              </a:solidFill>
            </a:endParaRPr>
          </a:p>
          <a:p>
            <a:pPr marL="342900" indent="-342900">
              <a:buFont typeface="Monotype Sorts" pitchFamily="2" charset="2"/>
              <a:buNone/>
            </a:pPr>
            <a:r>
              <a:rPr lang="en-US" sz="2400" b="1" dirty="0" smtClean="0">
                <a:solidFill>
                  <a:srgbClr val="000000"/>
                </a:solidFill>
              </a:rPr>
              <a:t>(</a:t>
            </a:r>
            <a:r>
              <a:rPr lang="en-US" sz="2400" b="1" dirty="0">
                <a:solidFill>
                  <a:srgbClr val="000000"/>
                </a:solidFill>
              </a:rPr>
              <a:t>a) PowerPC and </a:t>
            </a:r>
            <a:endParaRPr lang="en-US" sz="2400" b="1" dirty="0" smtClean="0">
              <a:solidFill>
                <a:srgbClr val="000000"/>
              </a:solidFill>
            </a:endParaRPr>
          </a:p>
          <a:p>
            <a:pPr marL="342900" indent="-342900">
              <a:buFont typeface="Monotype Sorts" pitchFamily="2" charset="2"/>
              <a:buNone/>
            </a:pPr>
            <a:r>
              <a:rPr lang="en-US" sz="2400" b="1" dirty="0" smtClean="0">
                <a:solidFill>
                  <a:srgbClr val="000000"/>
                </a:solidFill>
              </a:rPr>
              <a:t>(</a:t>
            </a:r>
            <a:r>
              <a:rPr lang="en-US" sz="2400" b="1" dirty="0">
                <a:solidFill>
                  <a:srgbClr val="000000"/>
                </a:solidFill>
              </a:rPr>
              <a:t>b) Advanced </a:t>
            </a:r>
            <a:r>
              <a:rPr lang="en-US" sz="2400" b="1" dirty="0" err="1">
                <a:solidFill>
                  <a:srgbClr val="000000"/>
                </a:solidFill>
              </a:rPr>
              <a:t>Risc</a:t>
            </a:r>
            <a:r>
              <a:rPr lang="en-US" sz="2400" b="1" dirty="0">
                <a:solidFill>
                  <a:srgbClr val="000000"/>
                </a:solidFill>
              </a:rPr>
              <a:t> Machines (ARM)</a:t>
            </a:r>
            <a:br>
              <a:rPr lang="en-US" sz="2400" b="1" dirty="0">
                <a:solidFill>
                  <a:srgbClr val="000000"/>
                </a:solidFill>
              </a:rPr>
            </a:br>
            <a:endParaRPr lang="en-US" sz="2400" b="1" dirty="0">
              <a:solidFill>
                <a:srgbClr val="000000"/>
              </a:solidFill>
            </a:endParaRPr>
          </a:p>
        </p:txBody>
      </p:sp>
    </p:spTree>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3538" name="Rectangle 2"/>
          <p:cNvSpPr>
            <a:spLocks noGrp="1" noChangeArrowheads="1"/>
          </p:cNvSpPr>
          <p:nvPr>
            <p:ph type="title"/>
          </p:nvPr>
        </p:nvSpPr>
        <p:spPr>
          <a:xfrm>
            <a:off x="613410" y="30480"/>
            <a:ext cx="6540500" cy="1143000"/>
          </a:xfrm>
        </p:spPr>
        <p:txBody>
          <a:bodyPr/>
          <a:lstStyle/>
          <a:p>
            <a:pPr algn="ctr"/>
            <a:r>
              <a:rPr lang="en-US" sz="3600" dirty="0">
                <a:effectLst/>
                <a:latin typeface="Comic Sans MS" pitchFamily="66" charset="0"/>
              </a:rPr>
              <a:t>WMN COMPONENTS</a:t>
            </a:r>
          </a:p>
        </p:txBody>
      </p:sp>
      <p:sp>
        <p:nvSpPr>
          <p:cNvPr id="2" name="Date Placeholder 1"/>
          <p:cNvSpPr>
            <a:spLocks noGrp="1"/>
          </p:cNvSpPr>
          <p:nvPr>
            <p:ph type="dt" sz="half" idx="10"/>
          </p:nvPr>
        </p:nvSpPr>
        <p:spPr/>
        <p:txBody>
          <a:bodyPr/>
          <a:lstStyle/>
          <a:p>
            <a:fld id="{6511C6B5-87E8-4B67-A52C-20E5FE516004}" type="datetime1">
              <a:rPr lang="en-US" smtClean="0"/>
              <a:t>10/30/2014</a:t>
            </a:fld>
            <a:endParaRPr lang="en-US"/>
          </a:p>
        </p:txBody>
      </p:sp>
      <p:pic>
        <p:nvPicPr>
          <p:cNvPr id="4673539" name="Picture 3"/>
          <p:cNvPicPr>
            <a:picLocks noChangeAspect="1" noChangeArrowheads="1"/>
          </p:cNvPicPr>
          <p:nvPr/>
        </p:nvPicPr>
        <p:blipFill>
          <a:blip r:embed="rId2"/>
          <a:srcRect/>
          <a:stretch>
            <a:fillRect/>
          </a:stretch>
        </p:blipFill>
        <p:spPr bwMode="auto">
          <a:xfrm>
            <a:off x="540774" y="893769"/>
            <a:ext cx="7772400" cy="5092967"/>
          </a:xfrm>
          <a:prstGeom prst="rect">
            <a:avLst/>
          </a:prstGeom>
          <a:noFill/>
        </p:spPr>
      </p:pic>
      <p:sp>
        <p:nvSpPr>
          <p:cNvPr id="4673540" name="Text Box 4"/>
          <p:cNvSpPr txBox="1">
            <a:spLocks noChangeArrowheads="1"/>
          </p:cNvSpPr>
          <p:nvPr/>
        </p:nvSpPr>
        <p:spPr bwMode="auto">
          <a:xfrm>
            <a:off x="540774" y="5756186"/>
            <a:ext cx="8610600" cy="1200329"/>
          </a:xfrm>
          <a:prstGeom prst="rect">
            <a:avLst/>
          </a:prstGeom>
          <a:noFill/>
          <a:ln w="9525">
            <a:noFill/>
            <a:miter lim="800000"/>
            <a:headEnd/>
            <a:tailEnd/>
          </a:ln>
          <a:effectLst/>
        </p:spPr>
        <p:txBody>
          <a:bodyPr wrap="square">
            <a:spAutoFit/>
          </a:bodyPr>
          <a:lstStyle/>
          <a:p>
            <a:pPr marL="342900" indent="-342900">
              <a:buFont typeface="Monotype Sorts" pitchFamily="2" charset="2"/>
              <a:buNone/>
            </a:pPr>
            <a:r>
              <a:rPr lang="en-US" sz="2400" b="1" dirty="0" smtClean="0">
                <a:solidFill>
                  <a:srgbClr val="000000"/>
                </a:solidFill>
              </a:rPr>
              <a:t>Examples </a:t>
            </a:r>
            <a:r>
              <a:rPr lang="en-US" sz="2400" b="1" dirty="0">
                <a:solidFill>
                  <a:srgbClr val="000000"/>
                </a:solidFill>
              </a:rPr>
              <a:t>of mesh clients: (a) Laptop, (b) PDA, </a:t>
            </a:r>
          </a:p>
          <a:p>
            <a:pPr marL="342900" indent="-342900">
              <a:buFont typeface="Monotype Sorts" pitchFamily="2" charset="2"/>
              <a:buNone/>
            </a:pPr>
            <a:r>
              <a:rPr lang="en-US" sz="2400" b="1" dirty="0">
                <a:solidFill>
                  <a:srgbClr val="000000"/>
                </a:solidFill>
              </a:rPr>
              <a:t>(c) Wi-Fi IP Phone and (d) Wi-Fi RFID Reader.</a:t>
            </a:r>
            <a:br>
              <a:rPr lang="en-US" sz="2400" b="1" dirty="0">
                <a:solidFill>
                  <a:srgbClr val="000000"/>
                </a:solidFill>
              </a:rPr>
            </a:br>
            <a:endParaRPr lang="en-US" sz="2400" b="1" dirty="0">
              <a:solidFill>
                <a:srgbClr val="000000"/>
              </a:solidFill>
            </a:endParaRPr>
          </a:p>
        </p:txBody>
      </p:sp>
    </p:spTree>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4565" name="Rectangle 5"/>
          <p:cNvSpPr>
            <a:spLocks noGrp="1" noChangeArrowheads="1"/>
          </p:cNvSpPr>
          <p:nvPr>
            <p:ph type="title"/>
          </p:nvPr>
        </p:nvSpPr>
        <p:spPr>
          <a:xfrm>
            <a:off x="304800" y="152400"/>
            <a:ext cx="6540500" cy="1143000"/>
          </a:xfrm>
          <a:noFill/>
          <a:ln/>
        </p:spPr>
        <p:txBody>
          <a:bodyPr lIns="56803" tIns="28401" rIns="56803" bIns="28401" anchor="ctr"/>
          <a:lstStyle/>
          <a:p>
            <a:pPr algn="ctr" defTabSz="568325"/>
            <a:r>
              <a:rPr lang="en-US" sz="3600" dirty="0">
                <a:latin typeface="Comic Sans MS" pitchFamily="66" charset="0"/>
              </a:rPr>
              <a:t>WMN COMPONENTS</a:t>
            </a:r>
            <a:br>
              <a:rPr lang="en-US" sz="3600" dirty="0">
                <a:latin typeface="Comic Sans MS" pitchFamily="66" charset="0"/>
              </a:rPr>
            </a:br>
            <a:endParaRPr lang="en-US" sz="3600" dirty="0">
              <a:latin typeface="Comic Sans MS" pitchFamily="66" charset="0"/>
            </a:endParaRPr>
          </a:p>
        </p:txBody>
      </p:sp>
      <p:pic>
        <p:nvPicPr>
          <p:cNvPr id="4674564" name="Picture 4" descr="image"/>
          <p:cNvPicPr>
            <a:picLocks noGrp="1" noChangeAspect="1" noChangeArrowheads="1"/>
          </p:cNvPicPr>
          <p:nvPr>
            <p:ph idx="1"/>
          </p:nvPr>
        </p:nvPicPr>
        <p:blipFill>
          <a:blip r:embed="rId2"/>
          <a:stretch>
            <a:fillRect/>
          </a:stretch>
        </p:blipFill>
        <p:spPr>
          <a:xfrm>
            <a:off x="304800" y="4191001"/>
            <a:ext cx="3810000" cy="2743200"/>
          </a:xfrm>
          <a:noFill/>
          <a:ln/>
        </p:spPr>
      </p:pic>
      <p:sp>
        <p:nvSpPr>
          <p:cNvPr id="2" name="Date Placeholder 1"/>
          <p:cNvSpPr>
            <a:spLocks noGrp="1"/>
          </p:cNvSpPr>
          <p:nvPr>
            <p:ph type="dt" sz="half" idx="10"/>
          </p:nvPr>
        </p:nvSpPr>
        <p:spPr/>
        <p:txBody>
          <a:bodyPr/>
          <a:lstStyle/>
          <a:p>
            <a:fld id="{6F8A82FD-D889-4EC2-ABA4-D5E0379B1C82}" type="datetime1">
              <a:rPr lang="en-US" smtClean="0"/>
              <a:t>10/30/2014</a:t>
            </a:fld>
            <a:endParaRPr lang="en-US"/>
          </a:p>
        </p:txBody>
      </p:sp>
      <p:pic>
        <p:nvPicPr>
          <p:cNvPr id="4674562" name="Picture 2" descr="wmc6300"/>
          <p:cNvPicPr>
            <a:picLocks noChangeAspect="1" noChangeArrowheads="1"/>
          </p:cNvPicPr>
          <p:nvPr/>
        </p:nvPicPr>
        <p:blipFill>
          <a:blip r:embed="rId3"/>
          <a:srcRect/>
          <a:stretch>
            <a:fillRect/>
          </a:stretch>
        </p:blipFill>
        <p:spPr bwMode="auto">
          <a:xfrm>
            <a:off x="4163376" y="847011"/>
            <a:ext cx="3913823" cy="3346450"/>
          </a:xfrm>
          <a:prstGeom prst="rect">
            <a:avLst/>
          </a:prstGeom>
          <a:noFill/>
        </p:spPr>
      </p:pic>
      <p:pic>
        <p:nvPicPr>
          <p:cNvPr id="4674563" name="Picture 3"/>
          <p:cNvPicPr>
            <a:picLocks noChangeAspect="1" noChangeArrowheads="1"/>
          </p:cNvPicPr>
          <p:nvPr/>
        </p:nvPicPr>
        <p:blipFill>
          <a:blip r:embed="rId4"/>
          <a:srcRect l="16327" r="9184" b="5882"/>
          <a:stretch>
            <a:fillRect/>
          </a:stretch>
        </p:blipFill>
        <p:spPr bwMode="auto">
          <a:xfrm>
            <a:off x="271463" y="847011"/>
            <a:ext cx="3843337" cy="3343990"/>
          </a:xfrm>
          <a:prstGeom prst="rect">
            <a:avLst/>
          </a:prstGeom>
          <a:noFill/>
          <a:ln w="9525">
            <a:noFill/>
            <a:miter lim="800000"/>
            <a:headEnd/>
            <a:tailEnd/>
          </a:ln>
          <a:effectLst/>
        </p:spPr>
      </p:pic>
      <p:pic>
        <p:nvPicPr>
          <p:cNvPr id="3" name="Picture 2"/>
          <p:cNvPicPr>
            <a:picLocks noChangeAspect="1"/>
          </p:cNvPicPr>
          <p:nvPr/>
        </p:nvPicPr>
        <p:blipFill>
          <a:blip r:embed="rId5"/>
          <a:stretch>
            <a:fillRect/>
          </a:stretch>
        </p:blipFill>
        <p:spPr>
          <a:xfrm>
            <a:off x="4493441" y="4191001"/>
            <a:ext cx="3253692" cy="2651759"/>
          </a:xfrm>
          <a:prstGeom prst="rect">
            <a:avLst/>
          </a:prstGeom>
        </p:spPr>
      </p:pic>
    </p:spTree>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5590" name="Rectangle 6"/>
          <p:cNvSpPr>
            <a:spLocks noGrp="1" noChangeArrowheads="1"/>
          </p:cNvSpPr>
          <p:nvPr>
            <p:ph type="title"/>
          </p:nvPr>
        </p:nvSpPr>
        <p:spPr>
          <a:xfrm>
            <a:off x="152400" y="212726"/>
            <a:ext cx="6805613" cy="471485"/>
          </a:xfrm>
          <a:noFill/>
          <a:ln/>
        </p:spPr>
        <p:txBody>
          <a:bodyPr lIns="56803" tIns="28401" rIns="56803" bIns="28401" anchor="ctr">
            <a:normAutofit fontScale="90000"/>
          </a:bodyPr>
          <a:lstStyle/>
          <a:p>
            <a:pPr algn="ctr" defTabSz="568325"/>
            <a:r>
              <a:rPr lang="en-US" sz="3600" dirty="0">
                <a:latin typeface="Comic Sans MS" pitchFamily="66" charset="0"/>
              </a:rPr>
              <a:t>WMN </a:t>
            </a:r>
            <a:r>
              <a:rPr lang="en-US" sz="3600" dirty="0" smtClean="0">
                <a:latin typeface="Comic Sans MS" pitchFamily="66" charset="0"/>
              </a:rPr>
              <a:t>COMPONENTS</a:t>
            </a:r>
            <a:endParaRPr lang="en-US" sz="3600" dirty="0">
              <a:latin typeface="Comic Sans MS" pitchFamily="66" charset="0"/>
            </a:endParaRPr>
          </a:p>
        </p:txBody>
      </p:sp>
      <p:sp>
        <p:nvSpPr>
          <p:cNvPr id="2" name="Date Placeholder 1"/>
          <p:cNvSpPr>
            <a:spLocks noGrp="1"/>
          </p:cNvSpPr>
          <p:nvPr>
            <p:ph type="dt" sz="half" idx="10"/>
          </p:nvPr>
        </p:nvSpPr>
        <p:spPr/>
        <p:txBody>
          <a:bodyPr/>
          <a:lstStyle/>
          <a:p>
            <a:fld id="{11FA52FD-6143-4DF3-B782-5F3141A5703A}" type="datetime1">
              <a:rPr lang="en-US" smtClean="0"/>
              <a:t>10/30/2014</a:t>
            </a:fld>
            <a:endParaRPr lang="en-US"/>
          </a:p>
        </p:txBody>
      </p:sp>
      <p:pic>
        <p:nvPicPr>
          <p:cNvPr id="4675586" name="Picture 2" descr="mwr6300"/>
          <p:cNvPicPr>
            <a:picLocks noChangeAspect="1" noChangeArrowheads="1"/>
          </p:cNvPicPr>
          <p:nvPr/>
        </p:nvPicPr>
        <p:blipFill>
          <a:blip r:embed="rId2"/>
          <a:srcRect/>
          <a:stretch>
            <a:fillRect/>
          </a:stretch>
        </p:blipFill>
        <p:spPr bwMode="auto">
          <a:xfrm>
            <a:off x="4450921" y="699451"/>
            <a:ext cx="4525439" cy="3098523"/>
          </a:xfrm>
          <a:prstGeom prst="rect">
            <a:avLst/>
          </a:prstGeom>
          <a:noFill/>
        </p:spPr>
      </p:pic>
      <p:pic>
        <p:nvPicPr>
          <p:cNvPr id="4675587" name="Picture 3" descr="iap6300"/>
          <p:cNvPicPr>
            <a:picLocks noChangeAspect="1" noChangeArrowheads="1"/>
          </p:cNvPicPr>
          <p:nvPr/>
        </p:nvPicPr>
        <p:blipFill>
          <a:blip r:embed="rId3"/>
          <a:srcRect/>
          <a:stretch>
            <a:fillRect/>
          </a:stretch>
        </p:blipFill>
        <p:spPr bwMode="auto">
          <a:xfrm>
            <a:off x="4466161" y="3782734"/>
            <a:ext cx="4525439" cy="3075266"/>
          </a:xfrm>
          <a:prstGeom prst="rect">
            <a:avLst/>
          </a:prstGeom>
          <a:noFill/>
        </p:spPr>
      </p:pic>
      <p:pic>
        <p:nvPicPr>
          <p:cNvPr id="4675588" name="Picture 4" descr="ewr6300"/>
          <p:cNvPicPr>
            <a:picLocks noChangeAspect="1" noChangeArrowheads="1"/>
          </p:cNvPicPr>
          <p:nvPr/>
        </p:nvPicPr>
        <p:blipFill>
          <a:blip r:embed="rId4"/>
          <a:srcRect/>
          <a:stretch>
            <a:fillRect/>
          </a:stretch>
        </p:blipFill>
        <p:spPr bwMode="auto">
          <a:xfrm>
            <a:off x="299720" y="3830635"/>
            <a:ext cx="4166441" cy="3027365"/>
          </a:xfrm>
          <a:prstGeom prst="rect">
            <a:avLst/>
          </a:prstGeom>
          <a:noFill/>
        </p:spPr>
      </p:pic>
      <p:pic>
        <p:nvPicPr>
          <p:cNvPr id="4675589" name="Picture 5" descr="pwr6300"/>
          <p:cNvPicPr>
            <a:picLocks noChangeAspect="1" noChangeArrowheads="1"/>
          </p:cNvPicPr>
          <p:nvPr/>
        </p:nvPicPr>
        <p:blipFill>
          <a:blip r:embed="rId5"/>
          <a:srcRect/>
          <a:stretch>
            <a:fillRect/>
          </a:stretch>
        </p:blipFill>
        <p:spPr bwMode="auto">
          <a:xfrm>
            <a:off x="299720" y="684211"/>
            <a:ext cx="4166441" cy="3146424"/>
          </a:xfrm>
          <a:prstGeom prst="rect">
            <a:avLst/>
          </a:prstGeom>
          <a:noFill/>
        </p:spPr>
      </p:pic>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a:solidFill>
                  <a:srgbClr val="C00000"/>
                </a:solidFill>
              </a:rPr>
              <a:t>What is Nanotechnology? </a:t>
            </a:r>
          </a:p>
        </p:txBody>
      </p:sp>
      <p:sp>
        <p:nvSpPr>
          <p:cNvPr id="137219" name="Rectangle 3"/>
          <p:cNvSpPr>
            <a:spLocks noGrp="1" noChangeArrowheads="1"/>
          </p:cNvSpPr>
          <p:nvPr>
            <p:ph idx="1"/>
          </p:nvPr>
        </p:nvSpPr>
        <p:spPr>
          <a:xfrm>
            <a:off x="533400" y="1524000"/>
            <a:ext cx="7772400" cy="4114800"/>
          </a:xfrm>
        </p:spPr>
        <p:txBody>
          <a:bodyPr/>
          <a:lstStyle/>
          <a:p>
            <a:pPr>
              <a:buFont typeface="Wingdings" pitchFamily="43" charset="2"/>
              <a:buNone/>
            </a:pPr>
            <a:endParaRPr lang="en-US" dirty="0"/>
          </a:p>
          <a:p>
            <a:pPr algn="l" rtl="0"/>
            <a:r>
              <a:rPr lang="en-US" sz="3200" dirty="0"/>
              <a:t>Nanotechnology is the creation and use of materials or devices at extremely small scales.</a:t>
            </a:r>
          </a:p>
          <a:p>
            <a:pPr algn="ctr">
              <a:buFont typeface="Wingdings" pitchFamily="43" charset="2"/>
              <a:buNone/>
            </a:pPr>
            <a:endParaRPr lang="en-US" dirty="0"/>
          </a:p>
          <a:p>
            <a:pPr algn="ctr">
              <a:buFont typeface="Wingdings" pitchFamily="43" charset="2"/>
              <a:buNone/>
            </a:pPr>
            <a:r>
              <a:rPr lang="en-US" sz="3200" dirty="0"/>
              <a:t>1 nm = 0.000000001 m</a:t>
            </a:r>
          </a:p>
          <a:p>
            <a:pPr>
              <a:buFont typeface="Wingdings" pitchFamily="43" charset="2"/>
              <a:buNone/>
            </a:pPr>
            <a:endParaRPr lang="en-US" dirty="0"/>
          </a:p>
        </p:txBody>
      </p:sp>
      <p:sp>
        <p:nvSpPr>
          <p:cNvPr id="2" name="Date Placeholder 1"/>
          <p:cNvSpPr>
            <a:spLocks noGrp="1"/>
          </p:cNvSpPr>
          <p:nvPr>
            <p:ph type="dt" sz="half" idx="10"/>
          </p:nvPr>
        </p:nvSpPr>
        <p:spPr/>
        <p:txBody>
          <a:bodyPr/>
          <a:lstStyle/>
          <a:p>
            <a:fld id="{C0832C83-B877-4F49-89C4-558D9E043560}" type="datetime1">
              <a:rPr lang="en-US" smtClean="0"/>
              <a:t>10/30/2014</a:t>
            </a:fld>
            <a:endParaRPr lang="en-US"/>
          </a:p>
        </p:txBody>
      </p:sp>
    </p:spTree>
    <p:extLst>
      <p:ext uri="{BB962C8B-B14F-4D97-AF65-F5344CB8AC3E}">
        <p14:creationId xmlns:p14="http://schemas.microsoft.com/office/powerpoint/2010/main" val="2560557710"/>
      </p:ext>
    </p:extLst>
  </p:cSld>
  <p:clrMapOvr>
    <a:masterClrMapping/>
  </p:clrMapOvr>
  <p:transition>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990600" y="533400"/>
            <a:ext cx="7696200" cy="8382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smtClean="0"/>
              <a:t>What is </a:t>
            </a:r>
            <a:r>
              <a:rPr lang="en-US" dirty="0" err="1" smtClean="0"/>
              <a:t>Nanoscale</a:t>
            </a:r>
            <a:r>
              <a:rPr lang="en-US" dirty="0" smtClean="0"/>
              <a:t>? </a:t>
            </a:r>
          </a:p>
        </p:txBody>
      </p:sp>
      <p:sp>
        <p:nvSpPr>
          <p:cNvPr id="29" name="Date Placeholder 28"/>
          <p:cNvSpPr>
            <a:spLocks noGrp="1"/>
          </p:cNvSpPr>
          <p:nvPr>
            <p:ph type="dt" sz="half" idx="10"/>
          </p:nvPr>
        </p:nvSpPr>
        <p:spPr/>
        <p:txBody>
          <a:bodyPr/>
          <a:lstStyle/>
          <a:p>
            <a:fld id="{84A55141-F2E9-4F52-BAFE-4831F4340CE7}" type="datetime1">
              <a:rPr lang="en-US" smtClean="0"/>
              <a:t>10/30/2014</a:t>
            </a:fld>
            <a:endParaRPr lang="en-US"/>
          </a:p>
        </p:txBody>
      </p:sp>
      <p:pic>
        <p:nvPicPr>
          <p:cNvPr id="5123" name="Picture 8" descr="C:\Users\agarwal\Desktop\Nano - pictures\soccer.png"/>
          <p:cNvPicPr>
            <a:picLocks noChangeAspect="1" noChangeArrowheads="1"/>
          </p:cNvPicPr>
          <p:nvPr/>
        </p:nvPicPr>
        <p:blipFill>
          <a:blip r:embed="rId2"/>
          <a:srcRect/>
          <a:stretch>
            <a:fillRect/>
          </a:stretch>
        </p:blipFill>
        <p:spPr bwMode="auto">
          <a:xfrm>
            <a:off x="3810000" y="1676400"/>
            <a:ext cx="1958975" cy="1958975"/>
          </a:xfrm>
          <a:prstGeom prst="rect">
            <a:avLst/>
          </a:prstGeom>
          <a:noFill/>
          <a:ln w="9525">
            <a:noFill/>
            <a:miter lim="800000"/>
            <a:headEnd/>
            <a:tailEnd/>
          </a:ln>
        </p:spPr>
      </p:pic>
      <p:pic>
        <p:nvPicPr>
          <p:cNvPr id="5124" name="Picture 9" descr="C:\Users\agarwal\Desktop\Nano - pictures\earth.jpg"/>
          <p:cNvPicPr>
            <a:picLocks noChangeAspect="1" noChangeArrowheads="1"/>
          </p:cNvPicPr>
          <p:nvPr/>
        </p:nvPicPr>
        <p:blipFill>
          <a:blip r:embed="rId3"/>
          <a:srcRect/>
          <a:stretch>
            <a:fillRect/>
          </a:stretch>
        </p:blipFill>
        <p:spPr bwMode="auto">
          <a:xfrm>
            <a:off x="1066800" y="1600200"/>
            <a:ext cx="2009775" cy="2019300"/>
          </a:xfrm>
          <a:prstGeom prst="rect">
            <a:avLst/>
          </a:prstGeom>
          <a:noFill/>
          <a:ln w="9525">
            <a:noFill/>
            <a:miter lim="800000"/>
            <a:headEnd/>
            <a:tailEnd/>
          </a:ln>
        </p:spPr>
      </p:pic>
      <p:sp>
        <p:nvSpPr>
          <p:cNvPr id="22" name="TextBox 21"/>
          <p:cNvSpPr txBox="1"/>
          <p:nvPr/>
        </p:nvSpPr>
        <p:spPr>
          <a:xfrm>
            <a:off x="381000" y="4267200"/>
            <a:ext cx="2362200" cy="523220"/>
          </a:xfrm>
          <a:prstGeom prst="rect">
            <a:avLst/>
          </a:prstGeom>
          <a:noFill/>
        </p:spPr>
        <p:txBody>
          <a:bodyPr wrap="square">
            <a:spAutoFit/>
          </a:bodyPr>
          <a:lstStyle/>
          <a:p>
            <a:pPr algn="ctr">
              <a:defRPr/>
            </a:pPr>
            <a:r>
              <a:rPr lang="en-US" sz="2800" b="1" baseline="0" dirty="0">
                <a:solidFill>
                  <a:srgbClr val="991917"/>
                </a:solidFill>
                <a:latin typeface="+mn-lt"/>
              </a:rPr>
              <a:t>1.27 × 10</a:t>
            </a:r>
            <a:r>
              <a:rPr lang="en-US" sz="2800" b="1" baseline="30000" dirty="0">
                <a:solidFill>
                  <a:srgbClr val="991917"/>
                </a:solidFill>
                <a:latin typeface="+mn-lt"/>
              </a:rPr>
              <a:t>7</a:t>
            </a:r>
            <a:r>
              <a:rPr lang="en-US" sz="2800" b="1" baseline="0" dirty="0">
                <a:solidFill>
                  <a:srgbClr val="991917"/>
                </a:solidFill>
                <a:latin typeface="+mn-lt"/>
              </a:rPr>
              <a:t> m</a:t>
            </a:r>
          </a:p>
        </p:txBody>
      </p:sp>
      <p:sp>
        <p:nvSpPr>
          <p:cNvPr id="25" name="TextBox 24"/>
          <p:cNvSpPr txBox="1"/>
          <p:nvPr/>
        </p:nvSpPr>
        <p:spPr>
          <a:xfrm>
            <a:off x="2745854" y="1986717"/>
            <a:ext cx="323165" cy="16418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vert270">
            <a:spAutoFit/>
          </a:bodyPr>
          <a:lstStyle/>
          <a:p>
            <a:pPr algn="ctr">
              <a:defRPr/>
            </a:pPr>
            <a:r>
              <a:rPr lang="en-US" sz="900" i="1" baseline="0" dirty="0"/>
              <a:t>ww.mathworks.com</a:t>
            </a:r>
          </a:p>
        </p:txBody>
      </p:sp>
      <p:sp>
        <p:nvSpPr>
          <p:cNvPr id="26" name="TextBox 25"/>
          <p:cNvSpPr txBox="1"/>
          <p:nvPr/>
        </p:nvSpPr>
        <p:spPr>
          <a:xfrm>
            <a:off x="3886200" y="4176713"/>
            <a:ext cx="1828800" cy="523875"/>
          </a:xfrm>
          <a:prstGeom prst="rect">
            <a:avLst/>
          </a:prstGeom>
          <a:noFill/>
        </p:spPr>
        <p:txBody>
          <a:bodyPr wrap="square">
            <a:spAutoFit/>
          </a:bodyPr>
          <a:lstStyle/>
          <a:p>
            <a:pPr algn="ctr">
              <a:defRPr/>
            </a:pPr>
            <a:r>
              <a:rPr lang="en-US" sz="2800" b="1" baseline="0" dirty="0">
                <a:solidFill>
                  <a:srgbClr val="991917"/>
                </a:solidFill>
                <a:latin typeface="+mn-lt"/>
              </a:rPr>
              <a:t>0.22 m</a:t>
            </a:r>
          </a:p>
        </p:txBody>
      </p:sp>
      <p:sp>
        <p:nvSpPr>
          <p:cNvPr id="27" name="TextBox 26"/>
          <p:cNvSpPr txBox="1"/>
          <p:nvPr/>
        </p:nvSpPr>
        <p:spPr>
          <a:xfrm>
            <a:off x="6400800" y="4175124"/>
            <a:ext cx="2438400" cy="461665"/>
          </a:xfrm>
          <a:prstGeom prst="rect">
            <a:avLst/>
          </a:prstGeom>
          <a:noFill/>
        </p:spPr>
        <p:txBody>
          <a:bodyPr wrap="square">
            <a:spAutoFit/>
          </a:bodyPr>
          <a:lstStyle/>
          <a:p>
            <a:pPr algn="ctr">
              <a:defRPr/>
            </a:pPr>
            <a:r>
              <a:rPr lang="en-US" sz="2400" b="1" baseline="0" dirty="0">
                <a:solidFill>
                  <a:srgbClr val="991917"/>
                </a:solidFill>
                <a:latin typeface="+mn-lt"/>
              </a:rPr>
              <a:t>0.7 × 10</a:t>
            </a:r>
            <a:r>
              <a:rPr lang="en-US" sz="2400" b="1" baseline="30000" dirty="0">
                <a:solidFill>
                  <a:srgbClr val="991917"/>
                </a:solidFill>
                <a:latin typeface="+mn-lt"/>
              </a:rPr>
              <a:t>-9</a:t>
            </a:r>
            <a:r>
              <a:rPr lang="en-US" sz="2400" b="1" baseline="0" dirty="0">
                <a:solidFill>
                  <a:srgbClr val="991917"/>
                </a:solidFill>
                <a:latin typeface="+mn-lt"/>
              </a:rPr>
              <a:t> m</a:t>
            </a:r>
          </a:p>
        </p:txBody>
      </p:sp>
      <p:sp>
        <p:nvSpPr>
          <p:cNvPr id="28" name="TextBox 27"/>
          <p:cNvSpPr txBox="1"/>
          <p:nvPr/>
        </p:nvSpPr>
        <p:spPr>
          <a:xfrm>
            <a:off x="6629400" y="2589213"/>
            <a:ext cx="1535113" cy="307975"/>
          </a:xfrm>
          <a:prstGeom prst="rect">
            <a:avLst/>
          </a:prstGeom>
          <a:noFill/>
        </p:spPr>
        <p:txBody>
          <a:bodyPr>
            <a:spAutoFit/>
          </a:bodyPr>
          <a:lstStyle/>
          <a:p>
            <a:pPr algn="ctr">
              <a:defRPr/>
            </a:pPr>
            <a:r>
              <a:rPr lang="en-US" sz="1400" baseline="0" dirty="0">
                <a:solidFill>
                  <a:srgbClr val="991917"/>
                </a:solidFill>
                <a:latin typeface="+mn-lt"/>
              </a:rPr>
              <a:t>Fullerenes C</a:t>
            </a:r>
            <a:r>
              <a:rPr lang="en-US" sz="1400" baseline="-25000" dirty="0">
                <a:solidFill>
                  <a:srgbClr val="991917"/>
                </a:solidFill>
                <a:latin typeface="+mn-lt"/>
              </a:rPr>
              <a:t>60</a:t>
            </a:r>
          </a:p>
        </p:txBody>
      </p:sp>
      <p:cxnSp>
        <p:nvCxnSpPr>
          <p:cNvPr id="5130" name="Straight Arrow Connector 30"/>
          <p:cNvCxnSpPr>
            <a:cxnSpLocks noChangeShapeType="1"/>
          </p:cNvCxnSpPr>
          <p:nvPr/>
        </p:nvCxnSpPr>
        <p:spPr bwMode="auto">
          <a:xfrm>
            <a:off x="1066800" y="3795713"/>
            <a:ext cx="1981200" cy="14287"/>
          </a:xfrm>
          <a:prstGeom prst="straightConnector1">
            <a:avLst/>
          </a:prstGeom>
          <a:noFill/>
          <a:ln w="9525" algn="ctr">
            <a:solidFill>
              <a:schemeClr val="tx1"/>
            </a:solidFill>
            <a:round/>
            <a:headEnd type="arrow" w="med" len="med"/>
            <a:tailEnd type="arrow" w="med" len="med"/>
          </a:ln>
        </p:spPr>
      </p:cxnSp>
      <p:cxnSp>
        <p:nvCxnSpPr>
          <p:cNvPr id="5131" name="Straight Connector 34"/>
          <p:cNvCxnSpPr>
            <a:cxnSpLocks noChangeShapeType="1"/>
          </p:cNvCxnSpPr>
          <p:nvPr/>
        </p:nvCxnSpPr>
        <p:spPr bwMode="auto">
          <a:xfrm rot="5400000" flipH="1" flipV="1">
            <a:off x="833437" y="3795713"/>
            <a:ext cx="136525" cy="0"/>
          </a:xfrm>
          <a:prstGeom prst="line">
            <a:avLst/>
          </a:prstGeom>
          <a:noFill/>
          <a:ln w="9525" algn="ctr">
            <a:solidFill>
              <a:schemeClr val="tx1"/>
            </a:solidFill>
            <a:round/>
            <a:headEnd/>
            <a:tailEnd/>
          </a:ln>
        </p:spPr>
      </p:cxnSp>
      <p:cxnSp>
        <p:nvCxnSpPr>
          <p:cNvPr id="5132" name="Straight Connector 35"/>
          <p:cNvCxnSpPr>
            <a:cxnSpLocks noChangeShapeType="1"/>
          </p:cNvCxnSpPr>
          <p:nvPr/>
        </p:nvCxnSpPr>
        <p:spPr bwMode="auto">
          <a:xfrm rot="5400000" flipH="1" flipV="1">
            <a:off x="2624137" y="3795713"/>
            <a:ext cx="136525" cy="0"/>
          </a:xfrm>
          <a:prstGeom prst="line">
            <a:avLst/>
          </a:prstGeom>
          <a:noFill/>
          <a:ln w="9525" algn="ctr">
            <a:solidFill>
              <a:schemeClr val="tx1"/>
            </a:solidFill>
            <a:round/>
            <a:headEnd/>
            <a:tailEnd/>
          </a:ln>
        </p:spPr>
      </p:cxnSp>
      <p:cxnSp>
        <p:nvCxnSpPr>
          <p:cNvPr id="5133" name="Straight Arrow Connector 37"/>
          <p:cNvCxnSpPr>
            <a:cxnSpLocks noChangeShapeType="1"/>
          </p:cNvCxnSpPr>
          <p:nvPr/>
        </p:nvCxnSpPr>
        <p:spPr bwMode="auto">
          <a:xfrm flipV="1">
            <a:off x="3962400" y="3706814"/>
            <a:ext cx="1492250" cy="26986"/>
          </a:xfrm>
          <a:prstGeom prst="straightConnector1">
            <a:avLst/>
          </a:prstGeom>
          <a:noFill/>
          <a:ln w="9525" algn="ctr">
            <a:solidFill>
              <a:schemeClr val="tx1"/>
            </a:solidFill>
            <a:round/>
            <a:headEnd type="arrow" w="med" len="med"/>
            <a:tailEnd type="arrow" w="med" len="med"/>
          </a:ln>
        </p:spPr>
      </p:cxnSp>
      <p:cxnSp>
        <p:nvCxnSpPr>
          <p:cNvPr id="5134" name="Straight Connector 38"/>
          <p:cNvCxnSpPr>
            <a:cxnSpLocks noChangeShapeType="1"/>
          </p:cNvCxnSpPr>
          <p:nvPr/>
        </p:nvCxnSpPr>
        <p:spPr bwMode="auto">
          <a:xfrm rot="5400000" flipH="1" flipV="1">
            <a:off x="4294981" y="3725069"/>
            <a:ext cx="136525" cy="1588"/>
          </a:xfrm>
          <a:prstGeom prst="line">
            <a:avLst/>
          </a:prstGeom>
          <a:noFill/>
          <a:ln w="9525" algn="ctr">
            <a:solidFill>
              <a:schemeClr val="tx1"/>
            </a:solidFill>
            <a:round/>
            <a:headEnd/>
            <a:tailEnd/>
          </a:ln>
        </p:spPr>
      </p:cxnSp>
      <p:cxnSp>
        <p:nvCxnSpPr>
          <p:cNvPr id="5135" name="Straight Connector 39"/>
          <p:cNvCxnSpPr>
            <a:cxnSpLocks noChangeShapeType="1"/>
          </p:cNvCxnSpPr>
          <p:nvPr/>
        </p:nvCxnSpPr>
        <p:spPr bwMode="auto">
          <a:xfrm rot="5400000" flipH="1" flipV="1">
            <a:off x="5380831" y="3707607"/>
            <a:ext cx="136525" cy="1588"/>
          </a:xfrm>
          <a:prstGeom prst="line">
            <a:avLst/>
          </a:prstGeom>
          <a:noFill/>
          <a:ln w="9525" algn="ctr">
            <a:solidFill>
              <a:schemeClr val="tx1"/>
            </a:solidFill>
            <a:round/>
            <a:headEnd/>
            <a:tailEnd/>
          </a:ln>
        </p:spPr>
      </p:cxnSp>
      <p:cxnSp>
        <p:nvCxnSpPr>
          <p:cNvPr id="5136" name="Straight Arrow Connector 47"/>
          <p:cNvCxnSpPr>
            <a:cxnSpLocks noChangeShapeType="1"/>
          </p:cNvCxnSpPr>
          <p:nvPr/>
        </p:nvCxnSpPr>
        <p:spPr bwMode="auto">
          <a:xfrm flipV="1">
            <a:off x="6629400" y="3657600"/>
            <a:ext cx="1309688" cy="19050"/>
          </a:xfrm>
          <a:prstGeom prst="straightConnector1">
            <a:avLst/>
          </a:prstGeom>
          <a:noFill/>
          <a:ln w="9525" algn="ctr">
            <a:solidFill>
              <a:schemeClr val="tx1"/>
            </a:solidFill>
            <a:round/>
            <a:headEnd type="arrow" w="med" len="med"/>
            <a:tailEnd type="arrow" w="med" len="med"/>
          </a:ln>
        </p:spPr>
      </p:cxnSp>
      <p:cxnSp>
        <p:nvCxnSpPr>
          <p:cNvPr id="5137" name="Straight Connector 48"/>
          <p:cNvCxnSpPr>
            <a:cxnSpLocks noChangeShapeType="1"/>
          </p:cNvCxnSpPr>
          <p:nvPr/>
        </p:nvCxnSpPr>
        <p:spPr bwMode="auto">
          <a:xfrm rot="5400000" flipH="1" flipV="1">
            <a:off x="7013576" y="3724275"/>
            <a:ext cx="138112" cy="1587"/>
          </a:xfrm>
          <a:prstGeom prst="line">
            <a:avLst/>
          </a:prstGeom>
          <a:noFill/>
          <a:ln w="9525" algn="ctr">
            <a:solidFill>
              <a:schemeClr val="tx1"/>
            </a:solidFill>
            <a:round/>
            <a:headEnd/>
            <a:tailEnd/>
          </a:ln>
        </p:spPr>
      </p:cxnSp>
      <p:cxnSp>
        <p:nvCxnSpPr>
          <p:cNvPr id="5138" name="Straight Connector 49"/>
          <p:cNvCxnSpPr>
            <a:cxnSpLocks noChangeShapeType="1"/>
          </p:cNvCxnSpPr>
          <p:nvPr/>
        </p:nvCxnSpPr>
        <p:spPr bwMode="auto">
          <a:xfrm rot="5400000" flipH="1" flipV="1">
            <a:off x="7651751" y="3721100"/>
            <a:ext cx="138112" cy="1587"/>
          </a:xfrm>
          <a:prstGeom prst="line">
            <a:avLst/>
          </a:prstGeom>
          <a:noFill/>
          <a:ln w="9525" algn="ctr">
            <a:solidFill>
              <a:schemeClr val="tx1"/>
            </a:solidFill>
            <a:round/>
            <a:headEnd/>
            <a:tailEnd/>
          </a:ln>
        </p:spPr>
      </p:cxnSp>
      <p:sp>
        <p:nvSpPr>
          <p:cNvPr id="53" name="TextBox 52"/>
          <p:cNvSpPr txBox="1"/>
          <p:nvPr/>
        </p:nvSpPr>
        <p:spPr>
          <a:xfrm>
            <a:off x="914400" y="3733800"/>
            <a:ext cx="2330450" cy="307975"/>
          </a:xfrm>
          <a:prstGeom prst="rect">
            <a:avLst/>
          </a:prstGeom>
          <a:noFill/>
        </p:spPr>
        <p:txBody>
          <a:bodyPr>
            <a:spAutoFit/>
          </a:bodyPr>
          <a:lstStyle/>
          <a:p>
            <a:pPr algn="ctr">
              <a:defRPr/>
            </a:pPr>
            <a:r>
              <a:rPr lang="en-US" sz="1400" baseline="0" dirty="0">
                <a:solidFill>
                  <a:srgbClr val="991917"/>
                </a:solidFill>
                <a:latin typeface="+mn-lt"/>
              </a:rPr>
              <a:t>12,756 Km</a:t>
            </a:r>
            <a:endParaRPr lang="en-US" sz="1400" baseline="-25000" dirty="0">
              <a:solidFill>
                <a:srgbClr val="991917"/>
              </a:solidFill>
              <a:latin typeface="+mn-lt"/>
            </a:endParaRPr>
          </a:p>
        </p:txBody>
      </p:sp>
      <p:sp>
        <p:nvSpPr>
          <p:cNvPr id="54" name="TextBox 53"/>
          <p:cNvSpPr txBox="1"/>
          <p:nvPr/>
        </p:nvSpPr>
        <p:spPr>
          <a:xfrm>
            <a:off x="4191000" y="3733800"/>
            <a:ext cx="1179513" cy="369332"/>
          </a:xfrm>
          <a:prstGeom prst="rect">
            <a:avLst/>
          </a:prstGeom>
          <a:noFill/>
        </p:spPr>
        <p:txBody>
          <a:bodyPr wrap="square">
            <a:spAutoFit/>
          </a:bodyPr>
          <a:lstStyle/>
          <a:p>
            <a:pPr algn="ctr">
              <a:defRPr/>
            </a:pPr>
            <a:r>
              <a:rPr lang="en-US" baseline="0" dirty="0">
                <a:solidFill>
                  <a:srgbClr val="991917"/>
                </a:solidFill>
                <a:latin typeface="+mn-lt"/>
              </a:rPr>
              <a:t>22 cm</a:t>
            </a:r>
            <a:endParaRPr lang="en-US" sz="1400" baseline="-25000" dirty="0">
              <a:solidFill>
                <a:srgbClr val="991917"/>
              </a:solidFill>
              <a:latin typeface="+mn-lt"/>
            </a:endParaRPr>
          </a:p>
        </p:txBody>
      </p:sp>
      <p:sp>
        <p:nvSpPr>
          <p:cNvPr id="55" name="TextBox 54"/>
          <p:cNvSpPr txBox="1"/>
          <p:nvPr/>
        </p:nvSpPr>
        <p:spPr>
          <a:xfrm>
            <a:off x="6629400" y="3581400"/>
            <a:ext cx="1423988" cy="461665"/>
          </a:xfrm>
          <a:prstGeom prst="rect">
            <a:avLst/>
          </a:prstGeom>
          <a:noFill/>
        </p:spPr>
        <p:txBody>
          <a:bodyPr wrap="square">
            <a:spAutoFit/>
          </a:bodyPr>
          <a:lstStyle/>
          <a:p>
            <a:pPr algn="ctr">
              <a:defRPr/>
            </a:pPr>
            <a:r>
              <a:rPr lang="en-US" sz="2400" b="1" baseline="0" dirty="0">
                <a:solidFill>
                  <a:srgbClr val="991917"/>
                </a:solidFill>
                <a:latin typeface="+mn-lt"/>
              </a:rPr>
              <a:t>0.7 nm</a:t>
            </a:r>
            <a:endParaRPr lang="en-US" sz="1400" b="1" baseline="-25000" dirty="0">
              <a:solidFill>
                <a:srgbClr val="991917"/>
              </a:solidFill>
              <a:latin typeface="+mn-lt"/>
            </a:endParaRPr>
          </a:p>
        </p:txBody>
      </p:sp>
      <p:sp>
        <p:nvSpPr>
          <p:cNvPr id="5142" name="Curved Up Arrow 55"/>
          <p:cNvSpPr>
            <a:spLocks noChangeArrowheads="1"/>
          </p:cNvSpPr>
          <p:nvPr/>
        </p:nvSpPr>
        <p:spPr bwMode="auto">
          <a:xfrm>
            <a:off x="2133600" y="4730750"/>
            <a:ext cx="2819400" cy="646113"/>
          </a:xfrm>
          <a:prstGeom prst="curvedUpArrow">
            <a:avLst>
              <a:gd name="adj1" fmla="val 24990"/>
              <a:gd name="adj2" fmla="val 98242"/>
              <a:gd name="adj3" fmla="val 25000"/>
            </a:avLst>
          </a:prstGeom>
          <a:solidFill>
            <a:schemeClr val="accent1"/>
          </a:solidFill>
          <a:ln w="9525" algn="ctr">
            <a:solidFill>
              <a:schemeClr val="tx1"/>
            </a:solidFill>
            <a:round/>
            <a:headEnd/>
            <a:tailEnd/>
          </a:ln>
        </p:spPr>
        <p:txBody>
          <a:bodyPr/>
          <a:lstStyle/>
          <a:p>
            <a:pPr eaLnBrk="0" hangingPunct="0"/>
            <a:endParaRPr lang="en-US"/>
          </a:p>
        </p:txBody>
      </p:sp>
      <p:sp>
        <p:nvSpPr>
          <p:cNvPr id="5143" name="Curved Up Arrow 56"/>
          <p:cNvSpPr>
            <a:spLocks noChangeArrowheads="1"/>
          </p:cNvSpPr>
          <p:nvPr/>
        </p:nvSpPr>
        <p:spPr bwMode="auto">
          <a:xfrm>
            <a:off x="5019675" y="4719638"/>
            <a:ext cx="2895600" cy="658812"/>
          </a:xfrm>
          <a:prstGeom prst="curvedUpArrow">
            <a:avLst>
              <a:gd name="adj1" fmla="val 25008"/>
              <a:gd name="adj2" fmla="val 94028"/>
              <a:gd name="adj3" fmla="val 25000"/>
            </a:avLst>
          </a:prstGeom>
          <a:solidFill>
            <a:schemeClr val="accent1"/>
          </a:solidFill>
          <a:ln w="9525" algn="ctr">
            <a:solidFill>
              <a:schemeClr val="tx1"/>
            </a:solidFill>
            <a:round/>
            <a:headEnd/>
            <a:tailEnd/>
          </a:ln>
        </p:spPr>
        <p:txBody>
          <a:bodyPr/>
          <a:lstStyle/>
          <a:p>
            <a:pPr eaLnBrk="0" hangingPunct="0"/>
            <a:endParaRPr lang="en-US"/>
          </a:p>
        </p:txBody>
      </p:sp>
      <p:sp>
        <p:nvSpPr>
          <p:cNvPr id="58" name="TextBox 57"/>
          <p:cNvSpPr txBox="1"/>
          <p:nvPr/>
        </p:nvSpPr>
        <p:spPr>
          <a:xfrm>
            <a:off x="2168525" y="5453063"/>
            <a:ext cx="2651125" cy="892175"/>
          </a:xfrm>
          <a:prstGeom prst="rect">
            <a:avLst/>
          </a:prstGeom>
          <a:noFill/>
        </p:spPr>
        <p:txBody>
          <a:bodyPr>
            <a:spAutoFit/>
          </a:bodyPr>
          <a:lstStyle/>
          <a:p>
            <a:pPr algn="ctr">
              <a:defRPr/>
            </a:pPr>
            <a:r>
              <a:rPr lang="en-US" sz="2600" baseline="0" dirty="0">
                <a:latin typeface="+mn-lt"/>
              </a:rPr>
              <a:t>10 millions times smaller</a:t>
            </a:r>
          </a:p>
        </p:txBody>
      </p:sp>
      <p:sp>
        <p:nvSpPr>
          <p:cNvPr id="59" name="TextBox 58"/>
          <p:cNvSpPr txBox="1"/>
          <p:nvPr/>
        </p:nvSpPr>
        <p:spPr>
          <a:xfrm>
            <a:off x="5324474" y="5443538"/>
            <a:ext cx="3438525" cy="892175"/>
          </a:xfrm>
          <a:prstGeom prst="rect">
            <a:avLst/>
          </a:prstGeom>
          <a:noFill/>
        </p:spPr>
        <p:txBody>
          <a:bodyPr wrap="square">
            <a:spAutoFit/>
          </a:bodyPr>
          <a:lstStyle/>
          <a:p>
            <a:pPr algn="ctr">
              <a:defRPr/>
            </a:pPr>
            <a:r>
              <a:rPr lang="en-US" sz="2600" baseline="0" dirty="0">
                <a:latin typeface="+mn-lt"/>
              </a:rPr>
              <a:t>1 billion times smaller</a:t>
            </a:r>
          </a:p>
        </p:txBody>
      </p:sp>
      <p:pic>
        <p:nvPicPr>
          <p:cNvPr id="5146" name="Picture 29" descr="C:\Users\sudshres\Desktop\Fullerene-C60w - physics.ucr.edu.png"/>
          <p:cNvPicPr>
            <a:picLocks noChangeAspect="1" noChangeArrowheads="1"/>
          </p:cNvPicPr>
          <p:nvPr/>
        </p:nvPicPr>
        <p:blipFill>
          <a:blip r:embed="rId4"/>
          <a:srcRect/>
          <a:stretch>
            <a:fillRect/>
          </a:stretch>
        </p:blipFill>
        <p:spPr bwMode="auto">
          <a:xfrm>
            <a:off x="6477000" y="1828800"/>
            <a:ext cx="1674813" cy="1674813"/>
          </a:xfrm>
          <a:prstGeom prst="rect">
            <a:avLst/>
          </a:prstGeom>
          <a:noFill/>
          <a:ln w="9525">
            <a:noFill/>
            <a:miter lim="800000"/>
            <a:headEnd/>
            <a:tailEnd/>
          </a:ln>
        </p:spPr>
      </p:pic>
      <p:sp>
        <p:nvSpPr>
          <p:cNvPr id="30" name="TextBox 29"/>
          <p:cNvSpPr txBox="1"/>
          <p:nvPr/>
        </p:nvSpPr>
        <p:spPr>
          <a:xfrm>
            <a:off x="8077200" y="2789237"/>
            <a:ext cx="307777" cy="1058944"/>
          </a:xfrm>
          <a:prstGeom prst="rect">
            <a:avLst/>
          </a:prstGeom>
          <a:noFill/>
        </p:spPr>
        <p:txBody>
          <a:bodyPr vert="vert270" wrap="none">
            <a:spAutoFit/>
          </a:bodyPr>
          <a:lstStyle/>
          <a:p>
            <a:pPr>
              <a:defRPr/>
            </a:pPr>
            <a:r>
              <a:rPr lang="en-US" sz="800" i="1" baseline="0" dirty="0">
                <a:latin typeface="+mn-lt"/>
              </a:rPr>
              <a:t>www.physics.ucr.edu</a:t>
            </a:r>
          </a:p>
        </p:txBody>
      </p:sp>
    </p:spTree>
    <p:extLst>
      <p:ext uri="{BB962C8B-B14F-4D97-AF65-F5344CB8AC3E}">
        <p14:creationId xmlns:p14="http://schemas.microsoft.com/office/powerpoint/2010/main" val="2854504388"/>
      </p:ext>
    </p:extLst>
  </p:cSld>
  <p:clrMapOvr>
    <a:masterClrMapping/>
  </p:clrMapOvr>
  <p:transition>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122238"/>
            <a:ext cx="8045450" cy="1143000"/>
          </a:xfrm>
        </p:spPr>
        <p:txBody>
          <a:bodyPr/>
          <a:lstStyle/>
          <a:p>
            <a:pPr>
              <a:defRPr/>
            </a:pPr>
            <a:r>
              <a:rPr lang="en-US" sz="3200" dirty="0">
                <a:ea typeface="ＭＳ Ｐゴシック" panose="020B0600070205080204" pitchFamily="34" charset="-128"/>
              </a:rPr>
              <a:t>Materials behave differently at this size </a:t>
            </a:r>
            <a:r>
              <a:rPr lang="en-US" sz="3200" dirty="0" smtClean="0">
                <a:ea typeface="ＭＳ Ｐゴシック" panose="020B0600070205080204" pitchFamily="34" charset="-128"/>
              </a:rPr>
              <a:t>scale.</a:t>
            </a:r>
          </a:p>
        </p:txBody>
      </p:sp>
      <p:sp>
        <p:nvSpPr>
          <p:cNvPr id="11267" name="Rectangle 3"/>
          <p:cNvSpPr>
            <a:spLocks noGrp="1" noChangeArrowheads="1"/>
          </p:cNvSpPr>
          <p:nvPr>
            <p:ph type="body" idx="1"/>
          </p:nvPr>
        </p:nvSpPr>
        <p:spPr>
          <a:xfrm>
            <a:off x="990600" y="1250950"/>
            <a:ext cx="7886700" cy="4862513"/>
          </a:xfrm>
        </p:spPr>
        <p:txBody>
          <a:bodyPr>
            <a:normAutofit/>
          </a:bodyPr>
          <a:lstStyle/>
          <a:p>
            <a:pPr eaLnBrk="1" hangingPunct="1">
              <a:lnSpc>
                <a:spcPct val="90000"/>
              </a:lnSpc>
              <a:buFontTx/>
              <a:buNone/>
              <a:defRPr/>
            </a:pPr>
            <a:r>
              <a:rPr lang="en-US" sz="2800" dirty="0" smtClean="0">
                <a:ea typeface="ＭＳ Ｐゴシック" panose="020B0600070205080204" pitchFamily="34" charset="-128"/>
              </a:rPr>
              <a:t>It’s not just about miniaturization. </a:t>
            </a:r>
          </a:p>
          <a:p>
            <a:pPr eaLnBrk="1" hangingPunct="1">
              <a:lnSpc>
                <a:spcPct val="90000"/>
              </a:lnSpc>
              <a:buFontTx/>
              <a:buNone/>
              <a:defRPr/>
            </a:pPr>
            <a:r>
              <a:rPr lang="en-US" sz="2400" dirty="0" smtClean="0">
                <a:ea typeface="ＭＳ Ｐゴシック" panose="020B0600070205080204" pitchFamily="34" charset="-128"/>
              </a:rPr>
              <a:t>At this scale---it’s all about INTERFACES</a:t>
            </a:r>
            <a:endParaRPr lang="en-US" sz="2000" dirty="0" smtClean="0">
              <a:ea typeface="ＭＳ Ｐゴシック" panose="020B0600070205080204" pitchFamily="34" charset="-128"/>
            </a:endParaRPr>
          </a:p>
          <a:p>
            <a:pPr eaLnBrk="1" hangingPunct="1">
              <a:lnSpc>
                <a:spcPct val="90000"/>
              </a:lnSpc>
              <a:buFontTx/>
              <a:buNone/>
              <a:defRPr/>
            </a:pPr>
            <a:endParaRPr lang="en-US" sz="2400" dirty="0" smtClean="0">
              <a:ea typeface="ＭＳ Ｐゴシック" panose="020B0600070205080204" pitchFamily="34" charset="-128"/>
            </a:endParaRPr>
          </a:p>
          <a:p>
            <a:pPr eaLnBrk="1" hangingPunct="1">
              <a:lnSpc>
                <a:spcPct val="90000"/>
              </a:lnSpc>
              <a:buFontTx/>
              <a:buNone/>
              <a:defRPr/>
            </a:pPr>
            <a:endParaRPr lang="en-US" dirty="0" smtClean="0">
              <a:ea typeface="ＭＳ Ｐゴシック" panose="020B0600070205080204" pitchFamily="34" charset="-128"/>
            </a:endParaRPr>
          </a:p>
          <a:p>
            <a:pPr eaLnBrk="1" hangingPunct="1">
              <a:lnSpc>
                <a:spcPct val="90000"/>
              </a:lnSpc>
              <a:buFontTx/>
              <a:buNone/>
              <a:defRPr/>
            </a:pPr>
            <a:endParaRPr lang="en-US" dirty="0" smtClean="0">
              <a:ea typeface="ＭＳ Ｐゴシック" panose="020B0600070205080204" pitchFamily="34" charset="-128"/>
            </a:endParaRPr>
          </a:p>
          <a:p>
            <a:pPr eaLnBrk="1" hangingPunct="1">
              <a:lnSpc>
                <a:spcPct val="90000"/>
              </a:lnSpc>
              <a:buFontTx/>
              <a:buNone/>
              <a:defRPr/>
            </a:pPr>
            <a:endParaRPr lang="en-US" dirty="0" smtClean="0">
              <a:ea typeface="ＭＳ Ｐゴシック" panose="020B0600070205080204" pitchFamily="34" charset="-128"/>
            </a:endParaRPr>
          </a:p>
          <a:p>
            <a:pPr eaLnBrk="1" hangingPunct="1">
              <a:lnSpc>
                <a:spcPct val="90000"/>
              </a:lnSpc>
              <a:buFontTx/>
              <a:buNone/>
              <a:defRPr/>
            </a:pPr>
            <a:endParaRPr lang="en-US" dirty="0" smtClean="0">
              <a:ea typeface="ＭＳ Ｐゴシック" panose="020B0600070205080204" pitchFamily="34" charset="-128"/>
            </a:endParaRPr>
          </a:p>
        </p:txBody>
      </p:sp>
      <p:grpSp>
        <p:nvGrpSpPr>
          <p:cNvPr id="10244" name="Group 10"/>
          <p:cNvGrpSpPr>
            <a:grpSpLocks/>
          </p:cNvGrpSpPr>
          <p:nvPr/>
        </p:nvGrpSpPr>
        <p:grpSpPr bwMode="auto">
          <a:xfrm>
            <a:off x="179826" y="2398866"/>
            <a:ext cx="8731887" cy="4230688"/>
            <a:chOff x="-195" y="1703"/>
            <a:chExt cx="5887" cy="2665"/>
          </a:xfrm>
        </p:grpSpPr>
        <p:pic>
          <p:nvPicPr>
            <p:cNvPr id="1024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 y="1703"/>
              <a:ext cx="2106" cy="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WordArt 8"/>
            <p:cNvSpPr>
              <a:spLocks noChangeArrowheads="1" noChangeShapeType="1" noTextEdit="1"/>
            </p:cNvSpPr>
            <p:nvPr/>
          </p:nvSpPr>
          <p:spPr bwMode="auto">
            <a:xfrm>
              <a:off x="2018" y="1837"/>
              <a:ext cx="2245" cy="576"/>
            </a:xfrm>
            <a:prstGeom prst="rect">
              <a:avLst/>
            </a:prstGeom>
          </p:spPr>
          <p:txBody>
            <a:bodyPr wrap="none" fromWordArt="1">
              <a:prstTxWarp prst="textSlantUp">
                <a:avLst>
                  <a:gd name="adj" fmla="val 32056"/>
                </a:avLst>
              </a:prstTxWarp>
            </a:bodyPr>
            <a:lstStyle/>
            <a:p>
              <a:pPr algn="ctr"/>
              <a:r>
                <a:rPr lang="en-US" sz="3600" kern="10" dirty="0">
                  <a:ln w="9525">
                    <a:solidFill>
                      <a:schemeClr val="tx1"/>
                    </a:solidFill>
                    <a:round/>
                    <a:headEnd/>
                    <a:tailEnd/>
                  </a:ln>
                  <a:gradFill rotWithShape="1">
                    <a:gsLst>
                      <a:gs pos="0">
                        <a:srgbClr val="FFFF00"/>
                      </a:gs>
                      <a:gs pos="100000">
                        <a:schemeClr val="bg2"/>
                      </a:gs>
                    </a:gsLst>
                    <a:lin ang="2700000" scaled="1"/>
                  </a:gradFill>
                  <a:effectLst>
                    <a:outerShdw dist="53882" dir="2700000" algn="ctr" rotWithShape="0">
                      <a:srgbClr val="9999FF">
                        <a:alpha val="79999"/>
                      </a:srgbClr>
                    </a:outerShdw>
                  </a:effectLst>
                  <a:latin typeface="Impact" panose="020B0806030902050204" pitchFamily="34" charset="0"/>
                </a:rPr>
                <a:t>Size Matters!</a:t>
              </a:r>
              <a:endParaRPr lang="ar-SA" sz="3600" kern="10" dirty="0">
                <a:ln w="9525">
                  <a:solidFill>
                    <a:schemeClr val="tx1"/>
                  </a:solidFill>
                  <a:round/>
                  <a:headEnd/>
                  <a:tailEnd/>
                </a:ln>
                <a:gradFill rotWithShape="1">
                  <a:gsLst>
                    <a:gs pos="0">
                      <a:srgbClr val="FFFF00"/>
                    </a:gs>
                    <a:gs pos="100000">
                      <a:schemeClr val="bg2"/>
                    </a:gs>
                  </a:gsLst>
                  <a:lin ang="2700000" scaled="1"/>
                </a:gradFill>
                <a:effectLst>
                  <a:outerShdw dist="53882" dir="2700000" algn="ctr" rotWithShape="0">
                    <a:srgbClr val="9999FF">
                      <a:alpha val="79999"/>
                    </a:srgbClr>
                  </a:outerShdw>
                </a:effectLst>
                <a:latin typeface="Impact" panose="020B0806030902050204" pitchFamily="34" charset="0"/>
              </a:endParaRPr>
            </a:p>
          </p:txBody>
        </p:sp>
        <p:sp>
          <p:nvSpPr>
            <p:cNvPr id="10247" name="Text Box 9"/>
            <p:cNvSpPr txBox="1">
              <a:spLocks noChangeArrowheads="1"/>
            </p:cNvSpPr>
            <p:nvPr/>
          </p:nvSpPr>
          <p:spPr bwMode="auto">
            <a:xfrm>
              <a:off x="1905" y="2449"/>
              <a:ext cx="3787"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dirty="0">
                  <a:solidFill>
                    <a:srgbClr val="002060"/>
                  </a:solidFill>
                  <a:latin typeface="Times New Roman" panose="02020603050405020304" pitchFamily="18" charset="0"/>
                  <a:ea typeface="ＭＳ Ｐゴシック" panose="020B0600070205080204" pitchFamily="34" charset="-128"/>
                </a:rPr>
                <a:t>C</a:t>
              </a:r>
              <a:r>
                <a:rPr lang="en-US" dirty="0">
                  <a:solidFill>
                    <a:srgbClr val="0070C0"/>
                  </a:solidFill>
                  <a:latin typeface="Times New Roman" panose="02020603050405020304" pitchFamily="18" charset="0"/>
                  <a:ea typeface="ＭＳ Ｐゴシック" panose="020B0600070205080204" pitchFamily="34" charset="-128"/>
                </a:rPr>
                <a:t>o</a:t>
              </a:r>
              <a:r>
                <a:rPr lang="en-US" dirty="0">
                  <a:solidFill>
                    <a:srgbClr val="92D050"/>
                  </a:solidFill>
                  <a:latin typeface="Times New Roman" panose="02020603050405020304" pitchFamily="18" charset="0"/>
                  <a:ea typeface="ＭＳ Ｐゴシック" panose="020B0600070205080204" pitchFamily="34" charset="-128"/>
                </a:rPr>
                <a:t>l</a:t>
              </a:r>
              <a:r>
                <a:rPr lang="en-US" dirty="0">
                  <a:solidFill>
                    <a:srgbClr val="FFFF00"/>
                  </a:solidFill>
                  <a:latin typeface="Times New Roman" panose="02020603050405020304" pitchFamily="18" charset="0"/>
                  <a:ea typeface="ＭＳ Ｐゴシック" panose="020B0600070205080204" pitchFamily="34" charset="-128"/>
                </a:rPr>
                <a:t>o</a:t>
              </a:r>
              <a:r>
                <a:rPr lang="en-US" dirty="0">
                  <a:solidFill>
                    <a:srgbClr val="FF0000"/>
                  </a:solidFill>
                  <a:latin typeface="Times New Roman" panose="02020603050405020304" pitchFamily="18" charset="0"/>
                  <a:ea typeface="ＭＳ Ｐゴシック" panose="020B0600070205080204" pitchFamily="34" charset="-128"/>
                </a:rPr>
                <a:t>r </a:t>
              </a:r>
              <a:r>
                <a:rPr lang="en-US" dirty="0">
                  <a:latin typeface="Times New Roman" panose="02020603050405020304" pitchFamily="18" charset="0"/>
                  <a:ea typeface="ＭＳ Ｐゴシック" panose="020B0600070205080204" pitchFamily="34" charset="-128"/>
                </a:rPr>
                <a:t>depends on particle size </a:t>
              </a:r>
              <a:endParaRPr lang="en-US" dirty="0" smtClean="0">
                <a:latin typeface="Times New Roman" panose="02020603050405020304" pitchFamily="18" charset="0"/>
                <a:ea typeface="ＭＳ Ｐゴシック" panose="020B0600070205080204" pitchFamily="34" charset="-128"/>
              </a:endParaRPr>
            </a:p>
            <a:p>
              <a:pPr>
                <a:spcBef>
                  <a:spcPct val="0"/>
                </a:spcBef>
                <a:buClrTx/>
                <a:buFontTx/>
                <a:buNone/>
              </a:pPr>
              <a:endParaRPr lang="en-US" sz="2400" dirty="0">
                <a:latin typeface="Times New Roman" panose="02020603050405020304" pitchFamily="18" charset="0"/>
                <a:ea typeface="ＭＳ Ｐゴシック" panose="020B0600070205080204" pitchFamily="34" charset="-128"/>
              </a:endParaRPr>
            </a:p>
            <a:p>
              <a:pPr>
                <a:spcBef>
                  <a:spcPct val="0"/>
                </a:spcBef>
                <a:buClrTx/>
                <a:buFontTx/>
                <a:buNone/>
              </a:pPr>
              <a:r>
                <a:rPr lang="en-US" sz="2400" dirty="0">
                  <a:solidFill>
                    <a:srgbClr val="000000"/>
                  </a:solidFill>
                  <a:latin typeface="Times New Roman" panose="02020603050405020304" pitchFamily="18" charset="0"/>
                  <a:ea typeface="ＭＳ Ｐゴシック" panose="020B0600070205080204" pitchFamily="34" charset="-128"/>
                </a:rPr>
                <a:t>Quantum dots 3.2 nm in diameter have </a:t>
              </a:r>
              <a:r>
                <a:rPr lang="en-US" sz="2400" dirty="0">
                  <a:solidFill>
                    <a:srgbClr val="00B0F0"/>
                  </a:solidFill>
                  <a:latin typeface="Times New Roman" panose="02020603050405020304" pitchFamily="18" charset="0"/>
                  <a:ea typeface="ＭＳ Ｐゴシック" panose="020B0600070205080204" pitchFamily="34" charset="-128"/>
                </a:rPr>
                <a:t>blue emission</a:t>
              </a:r>
            </a:p>
            <a:p>
              <a:pPr>
                <a:spcBef>
                  <a:spcPct val="0"/>
                </a:spcBef>
                <a:buClrTx/>
                <a:buFontTx/>
                <a:buNone/>
              </a:pPr>
              <a:r>
                <a:rPr lang="en-US" sz="2400" dirty="0">
                  <a:solidFill>
                    <a:srgbClr val="000000"/>
                  </a:solidFill>
                  <a:latin typeface="Times New Roman" panose="02020603050405020304" pitchFamily="18" charset="0"/>
                  <a:ea typeface="ＭＳ Ｐゴシック" panose="020B0600070205080204" pitchFamily="34" charset="-128"/>
                </a:rPr>
                <a:t>Quantum dots 5 nm in diameter have </a:t>
              </a:r>
              <a:r>
                <a:rPr lang="en-US" sz="2400" dirty="0">
                  <a:solidFill>
                    <a:srgbClr val="FF0000"/>
                  </a:solidFill>
                  <a:latin typeface="Times New Roman" panose="02020603050405020304" pitchFamily="18" charset="0"/>
                  <a:ea typeface="ＭＳ Ｐゴシック" panose="020B0600070205080204" pitchFamily="34" charset="-128"/>
                </a:rPr>
                <a:t>red emission</a:t>
              </a:r>
            </a:p>
          </p:txBody>
        </p:sp>
      </p:grpSp>
      <p:sp>
        <p:nvSpPr>
          <p:cNvPr id="2" name="Footer Placeholder 1"/>
          <p:cNvSpPr>
            <a:spLocks noGrp="1"/>
          </p:cNvSpPr>
          <p:nvPr>
            <p:ph type="ftr" sz="quarter" idx="11"/>
          </p:nvPr>
        </p:nvSpPr>
        <p:spPr/>
        <p:txBody>
          <a:bodyPr/>
          <a:lstStyle/>
          <a:p>
            <a:r>
              <a:rPr lang="en-US" smtClean="0"/>
              <a:t>Dr Manjunatha S, CCIS</a:t>
            </a:r>
            <a:endParaRPr lang="en-US"/>
          </a:p>
        </p:txBody>
      </p:sp>
      <p:sp>
        <p:nvSpPr>
          <p:cNvPr id="3" name="Slide Number Placeholder 2"/>
          <p:cNvSpPr>
            <a:spLocks noGrp="1"/>
          </p:cNvSpPr>
          <p:nvPr>
            <p:ph type="sldNum" sz="quarter" idx="12"/>
          </p:nvPr>
        </p:nvSpPr>
        <p:spPr/>
        <p:txBody>
          <a:bodyPr/>
          <a:lstStyle/>
          <a:p>
            <a:fld id="{F3268C9D-B877-468F-951C-E882B0EB1CFE}" type="slidenum">
              <a:rPr lang="en-US" smtClean="0"/>
              <a:pPr/>
              <a:t>89</a:t>
            </a:fld>
            <a:endParaRPr lang="en-US"/>
          </a:p>
        </p:txBody>
      </p:sp>
    </p:spTree>
    <p:extLst>
      <p:ext uri="{BB962C8B-B14F-4D97-AF65-F5344CB8AC3E}">
        <p14:creationId xmlns:p14="http://schemas.microsoft.com/office/powerpoint/2010/main" val="23938703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p:cTn id="13" dur="1000" fill="hold"/>
                                        <p:tgtEl>
                                          <p:spTgt spid="10244"/>
                                        </p:tgtEl>
                                        <p:attrNameLst>
                                          <p:attrName>ppt_w</p:attrName>
                                        </p:attrNameLst>
                                      </p:cBhvr>
                                      <p:tavLst>
                                        <p:tav tm="0">
                                          <p:val>
                                            <p:fltVal val="0"/>
                                          </p:val>
                                        </p:tav>
                                        <p:tav tm="100000">
                                          <p:val>
                                            <p:strVal val="#ppt_w"/>
                                          </p:val>
                                        </p:tav>
                                      </p:tavLst>
                                    </p:anim>
                                    <p:anim calcmode="lin" valueType="num">
                                      <p:cBhvr>
                                        <p:cTn id="14" dur="1000" fill="hold"/>
                                        <p:tgtEl>
                                          <p:spTgt spid="10244"/>
                                        </p:tgtEl>
                                        <p:attrNameLst>
                                          <p:attrName>ppt_h</p:attrName>
                                        </p:attrNameLst>
                                      </p:cBhvr>
                                      <p:tavLst>
                                        <p:tav tm="0">
                                          <p:val>
                                            <p:fltVal val="0"/>
                                          </p:val>
                                        </p:tav>
                                        <p:tav tm="100000">
                                          <p:val>
                                            <p:strVal val="#ppt_h"/>
                                          </p:val>
                                        </p:tav>
                                      </p:tavLst>
                                    </p:anim>
                                    <p:anim calcmode="lin" valueType="num">
                                      <p:cBhvr>
                                        <p:cTn id="15" dur="1000" fill="hold"/>
                                        <p:tgtEl>
                                          <p:spTgt spid="10244"/>
                                        </p:tgtEl>
                                        <p:attrNameLst>
                                          <p:attrName>style.rotation</p:attrName>
                                        </p:attrNameLst>
                                      </p:cBhvr>
                                      <p:tavLst>
                                        <p:tav tm="0">
                                          <p:val>
                                            <p:fltVal val="90"/>
                                          </p:val>
                                        </p:tav>
                                        <p:tav tm="100000">
                                          <p:val>
                                            <p:fltVal val="0"/>
                                          </p:val>
                                        </p:tav>
                                      </p:tavLst>
                                    </p:anim>
                                    <p:animEffect transition="in" filter="fade">
                                      <p:cBhvr>
                                        <p:cTn id="16"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09" y="118227"/>
            <a:ext cx="7743852" cy="890574"/>
          </a:xfrm>
        </p:spPr>
        <p:txBody>
          <a:bodyPr>
            <a:normAutofit/>
          </a:bodyPr>
          <a:lstStyle/>
          <a:p>
            <a:r>
              <a:rPr lang="en-US" sz="4000" b="1" dirty="0" smtClean="0">
                <a:solidFill>
                  <a:srgbClr val="C00000"/>
                </a:solidFill>
              </a:rPr>
              <a:t>Health Care: Biosensors</a:t>
            </a:r>
            <a:endParaRPr lang="en-IN" sz="4000" dirty="0">
              <a:solidFill>
                <a:srgbClr val="C00000"/>
              </a:solidFill>
            </a:endParaRPr>
          </a:p>
        </p:txBody>
      </p:sp>
      <p:sp>
        <p:nvSpPr>
          <p:cNvPr id="3" name="Content Placeholder 2"/>
          <p:cNvSpPr>
            <a:spLocks noGrp="1"/>
          </p:cNvSpPr>
          <p:nvPr>
            <p:ph idx="1"/>
          </p:nvPr>
        </p:nvSpPr>
        <p:spPr>
          <a:xfrm>
            <a:off x="664509" y="851919"/>
            <a:ext cx="8174691" cy="4114800"/>
          </a:xfrm>
        </p:spPr>
        <p:txBody>
          <a:bodyPr/>
          <a:lstStyle/>
          <a:p>
            <a:pPr marL="0" indent="0" algn="l" rtl="0">
              <a:lnSpc>
                <a:spcPct val="150000"/>
              </a:lnSpc>
              <a:buClrTx/>
              <a:buNone/>
            </a:pPr>
            <a:r>
              <a:rPr lang="en-US" sz="2400" b="1" dirty="0" smtClean="0"/>
              <a:t>A sensor that integrates a biological element with a physiochemical transducer to produce an electronic signal proportional to a single analytic which is then conveyed to a detector.</a:t>
            </a:r>
          </a:p>
          <a:p>
            <a:pPr marL="0" indent="0" algn="l" rtl="0">
              <a:buClrTx/>
              <a:buNone/>
            </a:pPr>
            <a:endParaRPr lang="en-IN" dirty="0"/>
          </a:p>
        </p:txBody>
      </p:sp>
      <p:sp>
        <p:nvSpPr>
          <p:cNvPr id="6" name="Date Placeholder 5"/>
          <p:cNvSpPr>
            <a:spLocks noGrp="1"/>
          </p:cNvSpPr>
          <p:nvPr>
            <p:ph type="dt" sz="half" idx="10"/>
          </p:nvPr>
        </p:nvSpPr>
        <p:spPr/>
        <p:txBody>
          <a:bodyPr/>
          <a:lstStyle/>
          <a:p>
            <a:fld id="{211286D9-91C6-4C8B-B4FB-BCA6991F1DAC}" type="datetime1">
              <a:rPr lang="en-US" smtClean="0"/>
              <a:t>10/30/2014</a:t>
            </a:fld>
            <a:endParaRPr lang="en-US"/>
          </a:p>
        </p:txBody>
      </p:sp>
      <p:pic>
        <p:nvPicPr>
          <p:cNvPr id="5" name="Picture 4" descr="BiosensorOpHand"/>
          <p:cNvPicPr>
            <a:picLocks noChangeAspect="1" noChangeArrowheads="1"/>
          </p:cNvPicPr>
          <p:nvPr/>
        </p:nvPicPr>
        <p:blipFill>
          <a:blip r:embed="rId2"/>
          <a:srcRect/>
          <a:stretch>
            <a:fillRect/>
          </a:stretch>
        </p:blipFill>
        <p:spPr bwMode="auto">
          <a:xfrm>
            <a:off x="2057401" y="3048000"/>
            <a:ext cx="5934038" cy="3810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274638"/>
            <a:ext cx="7866888" cy="563562"/>
          </a:xfrm>
        </p:spPr>
        <p:txBody>
          <a:bodyPr>
            <a:normAutofit fontScale="90000"/>
          </a:bodyPr>
          <a:lstStyle/>
          <a:p>
            <a:r>
              <a:rPr kumimoji="1" lang="en-US" altLang="zh-TW" sz="2400" u="sng" dirty="0" smtClean="0">
                <a:solidFill>
                  <a:srgbClr val="C00000"/>
                </a:solidFill>
                <a:ea typeface="新細明體" pitchFamily="-65" charset="-120"/>
              </a:rPr>
              <a:t>Size dependent properties of cadmium </a:t>
            </a:r>
            <a:r>
              <a:rPr kumimoji="1" lang="en-US" altLang="zh-TW" sz="2400" u="sng" dirty="0" err="1" smtClean="0">
                <a:solidFill>
                  <a:srgbClr val="C00000"/>
                </a:solidFill>
                <a:ea typeface="新細明體" pitchFamily="-65" charset="-120"/>
              </a:rPr>
              <a:t>selenide</a:t>
            </a:r>
            <a:r>
              <a:rPr kumimoji="1" lang="en-US" altLang="zh-TW" sz="2400" dirty="0" smtClean="0">
                <a:solidFill>
                  <a:srgbClr val="C00000"/>
                </a:solidFill>
                <a:ea typeface="新細明體" pitchFamily="-65" charset="-120"/>
              </a:rPr>
              <a:t>:</a:t>
            </a:r>
            <a:br>
              <a:rPr kumimoji="1" lang="en-US" altLang="zh-TW" sz="2400" dirty="0" smtClean="0">
                <a:solidFill>
                  <a:srgbClr val="C00000"/>
                </a:solidFill>
                <a:ea typeface="新細明體" pitchFamily="-65" charset="-120"/>
              </a:rPr>
            </a:br>
            <a:endParaRPr kumimoji="1" lang="en-US" altLang="zh-TW" sz="2400" b="0" dirty="0" smtClean="0">
              <a:solidFill>
                <a:schemeClr val="tx1"/>
              </a:solidFill>
              <a:ea typeface="新細明體" pitchFamily="-65" charset="-120"/>
            </a:endParaRPr>
          </a:p>
        </p:txBody>
      </p:sp>
      <p:sp>
        <p:nvSpPr>
          <p:cNvPr id="8" name="Footer Placeholder 7"/>
          <p:cNvSpPr>
            <a:spLocks noGrp="1"/>
          </p:cNvSpPr>
          <p:nvPr>
            <p:ph type="ftr" sz="quarter" idx="11"/>
          </p:nvPr>
        </p:nvSpPr>
        <p:spPr/>
        <p:txBody>
          <a:bodyPr/>
          <a:lstStyle/>
          <a:p>
            <a:r>
              <a:rPr lang="en-US" dirty="0" err="1" smtClean="0"/>
              <a:t>Dr</a:t>
            </a:r>
            <a:r>
              <a:rPr lang="en-US" dirty="0" smtClean="0"/>
              <a:t> Manjunatha S, CCIS</a:t>
            </a:r>
            <a:endParaRPr lang="en-US" dirty="0"/>
          </a:p>
        </p:txBody>
      </p:sp>
      <p:sp>
        <p:nvSpPr>
          <p:cNvPr id="7" name="Slide Number Placeholder 6"/>
          <p:cNvSpPr>
            <a:spLocks noGrp="1"/>
          </p:cNvSpPr>
          <p:nvPr>
            <p:ph type="sldNum" sz="quarter" idx="12"/>
          </p:nvPr>
        </p:nvSpPr>
        <p:spPr/>
        <p:txBody>
          <a:bodyPr/>
          <a:lstStyle/>
          <a:p>
            <a:fld id="{F3268C9D-B877-468F-951C-E882B0EB1CFE}" type="slidenum">
              <a:rPr lang="en-US" smtClean="0"/>
              <a:pPr/>
              <a:t>90</a:t>
            </a:fld>
            <a:endParaRPr lang="en-US"/>
          </a:p>
        </p:txBody>
      </p:sp>
      <p:sp>
        <p:nvSpPr>
          <p:cNvPr id="23557" name="Rectangle 8"/>
          <p:cNvSpPr>
            <a:spLocks noChangeArrowheads="1"/>
          </p:cNvSpPr>
          <p:nvPr/>
        </p:nvSpPr>
        <p:spPr bwMode="auto">
          <a:xfrm>
            <a:off x="1016000" y="5241925"/>
            <a:ext cx="7899400" cy="1323439"/>
          </a:xfrm>
          <a:prstGeom prst="rect">
            <a:avLst/>
          </a:prstGeom>
          <a:noFill/>
          <a:ln w="9525">
            <a:noFill/>
            <a:miter lim="800000"/>
            <a:headEnd/>
            <a:tailEnd/>
          </a:ln>
        </p:spPr>
        <p:txBody>
          <a:bodyPr wrap="square">
            <a:spAutoFit/>
          </a:bodyPr>
          <a:lstStyle/>
          <a:p>
            <a:endParaRPr lang="en-US" altLang="zh-TW" sz="2000" b="1" dirty="0" smtClean="0">
              <a:solidFill>
                <a:schemeClr val="tx2"/>
              </a:solidFill>
            </a:endParaRPr>
          </a:p>
          <a:p>
            <a:endParaRPr lang="en-US" altLang="zh-TW" sz="2000" b="1" dirty="0">
              <a:solidFill>
                <a:schemeClr val="tx2"/>
              </a:solidFill>
            </a:endParaRPr>
          </a:p>
          <a:p>
            <a:r>
              <a:rPr lang="en-US" altLang="zh-TW" sz="2000" b="1" dirty="0" smtClean="0">
                <a:solidFill>
                  <a:schemeClr val="tx2"/>
                </a:solidFill>
              </a:rPr>
              <a:t>white </a:t>
            </a:r>
            <a:r>
              <a:rPr lang="en-US" altLang="zh-TW" sz="2000" b="1" dirty="0">
                <a:solidFill>
                  <a:schemeClr val="tx2"/>
                </a:solidFill>
              </a:rPr>
              <a:t>light (</a:t>
            </a:r>
            <a:r>
              <a:rPr lang="en-US" altLang="zh-TW" sz="2000" b="1" i="1" dirty="0">
                <a:solidFill>
                  <a:schemeClr val="tx2"/>
                </a:solidFill>
              </a:rPr>
              <a:t>left</a:t>
            </a:r>
            <a:r>
              <a:rPr lang="en-US" altLang="zh-TW" sz="2000" b="1" dirty="0">
                <a:solidFill>
                  <a:schemeClr val="tx2"/>
                </a:solidFill>
              </a:rPr>
              <a:t>) and ultraviolet light (right).</a:t>
            </a:r>
            <a:r>
              <a:rPr lang="en-US" altLang="zh-TW" sz="2000" dirty="0">
                <a:solidFill>
                  <a:schemeClr val="tx2"/>
                </a:solidFill>
              </a:rPr>
              <a:t/>
            </a:r>
            <a:br>
              <a:rPr lang="en-US" altLang="zh-TW" sz="2000" dirty="0">
                <a:solidFill>
                  <a:schemeClr val="tx2"/>
                </a:solidFill>
              </a:rPr>
            </a:br>
            <a:endParaRPr lang="en-US" altLang="zh-TW" sz="2000" dirty="0">
              <a:solidFill>
                <a:schemeClr val="tx2"/>
              </a:solidFill>
            </a:endParaRPr>
          </a:p>
        </p:txBody>
      </p:sp>
      <p:sp>
        <p:nvSpPr>
          <p:cNvPr id="9" name="Rectangle 8"/>
          <p:cNvSpPr/>
          <p:nvPr/>
        </p:nvSpPr>
        <p:spPr>
          <a:xfrm>
            <a:off x="1066800" y="838200"/>
            <a:ext cx="7924800" cy="830997"/>
          </a:xfrm>
          <a:prstGeom prst="rect">
            <a:avLst/>
          </a:prstGeom>
        </p:spPr>
        <p:txBody>
          <a:bodyPr wrap="square">
            <a:spAutoFit/>
          </a:bodyPr>
          <a:lstStyle/>
          <a:p>
            <a:r>
              <a:rPr kumimoji="1" lang="en-US" altLang="zh-TW" sz="2400" dirty="0" err="1" smtClean="0">
                <a:ea typeface="新細明體" pitchFamily="-65" charset="-120"/>
              </a:rPr>
              <a:t>Colour</a:t>
            </a:r>
            <a:r>
              <a:rPr kumimoji="1" lang="en-US" altLang="zh-TW" sz="2400" dirty="0" smtClean="0">
                <a:ea typeface="新細明體" pitchFamily="-65" charset="-120"/>
              </a:rPr>
              <a:t> of </a:t>
            </a:r>
            <a:r>
              <a:rPr kumimoji="1" lang="en-US" altLang="zh-TW" sz="2400" dirty="0" err="1" smtClean="0">
                <a:ea typeface="新細明體" pitchFamily="-65" charset="-120"/>
              </a:rPr>
              <a:t>nanophase</a:t>
            </a:r>
            <a:r>
              <a:rPr kumimoji="1" lang="en-US" altLang="zh-TW" sz="2400" dirty="0" smtClean="0">
                <a:ea typeface="新細明體" pitchFamily="-65" charset="-120"/>
              </a:rPr>
              <a:t> materials vary according to</a:t>
            </a:r>
            <a:br>
              <a:rPr kumimoji="1" lang="en-US" altLang="zh-TW" sz="2400" dirty="0" smtClean="0">
                <a:ea typeface="新細明體" pitchFamily="-65" charset="-120"/>
              </a:rPr>
            </a:br>
            <a:r>
              <a:rPr kumimoji="1" lang="en-US" altLang="zh-TW" sz="2400" dirty="0" smtClean="0">
                <a:ea typeface="新細明體" pitchFamily="-65" charset="-120"/>
              </a:rPr>
              <a:t>the size of their constituent grains, or clusters. </a:t>
            </a:r>
            <a:endParaRPr lang="en-US" sz="2400" dirty="0"/>
          </a:p>
        </p:txBody>
      </p:sp>
      <p:pic>
        <p:nvPicPr>
          <p:cNvPr id="2" name="Picture 1"/>
          <p:cNvPicPr>
            <a:picLocks noChangeAspect="1"/>
          </p:cNvPicPr>
          <p:nvPr/>
        </p:nvPicPr>
        <p:blipFill>
          <a:blip r:embed="rId3"/>
          <a:stretch>
            <a:fillRect/>
          </a:stretch>
        </p:blipFill>
        <p:spPr>
          <a:xfrm>
            <a:off x="1219200" y="1686403"/>
            <a:ext cx="6162675" cy="3895725"/>
          </a:xfrm>
          <a:prstGeom prst="rect">
            <a:avLst/>
          </a:prstGeom>
        </p:spPr>
      </p:pic>
    </p:spTree>
    <p:extLst>
      <p:ext uri="{BB962C8B-B14F-4D97-AF65-F5344CB8AC3E}">
        <p14:creationId xmlns:p14="http://schemas.microsoft.com/office/powerpoint/2010/main" val="3415171655"/>
      </p:ext>
    </p:extLst>
  </p:cSld>
  <p:clrMapOvr>
    <a:masterClrMapping/>
  </p:clrMapOvr>
  <p:transition>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152400"/>
            <a:ext cx="6629400" cy="1143000"/>
          </a:xfrm>
        </p:spPr>
        <p:txBody>
          <a:bodyPr anchor="t"/>
          <a:lstStyle/>
          <a:p>
            <a:pPr algn="ctr" eaLnBrk="1" hangingPunct="1">
              <a:defRPr/>
            </a:pPr>
            <a:r>
              <a:rPr lang="en-US" sz="3400" dirty="0" smtClean="0">
                <a:solidFill>
                  <a:schemeClr val="tx1"/>
                </a:solidFill>
                <a:ea typeface="ＭＳ Ｐゴシック" panose="020B0600070205080204" pitchFamily="34" charset="-128"/>
              </a:rPr>
              <a:t>Thermal Conductivity</a:t>
            </a:r>
          </a:p>
        </p:txBody>
      </p:sp>
      <p:sp>
        <p:nvSpPr>
          <p:cNvPr id="11267" name="Text Box 5"/>
          <p:cNvSpPr txBox="1">
            <a:spLocks noChangeArrowheads="1"/>
          </p:cNvSpPr>
          <p:nvPr/>
        </p:nvSpPr>
        <p:spPr bwMode="auto">
          <a:xfrm>
            <a:off x="528638" y="6105525"/>
            <a:ext cx="82137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sz="1400">
                <a:latin typeface="Times" panose="02020603050405020304" pitchFamily="18" charset="0"/>
                <a:ea typeface="ＭＳ Ｐゴシック" panose="020B0600070205080204" pitchFamily="34" charset="-128"/>
              </a:rPr>
              <a:t>Asheghi, A., Touzelbaev, M.N., Goodson, K.E., Leung, Y.K., and Wong, S.S., 1998, “Temperature-Dependent Thermal Conductivity of Single-Crystal Silicon Layers in SOI Substrates,” ASME </a:t>
            </a:r>
            <a:r>
              <a:rPr lang="en-US" sz="1400" i="1">
                <a:latin typeface="Times" panose="02020603050405020304" pitchFamily="18" charset="0"/>
                <a:ea typeface="ＭＳ Ｐゴシック" panose="020B0600070205080204" pitchFamily="34" charset="-128"/>
              </a:rPr>
              <a:t>Journal of Heat Transfer</a:t>
            </a:r>
            <a:r>
              <a:rPr lang="en-US" sz="1400">
                <a:latin typeface="Times" panose="02020603050405020304" pitchFamily="18" charset="0"/>
                <a:ea typeface="ＭＳ Ｐゴシック" panose="020B0600070205080204" pitchFamily="34" charset="-128"/>
              </a:rPr>
              <a:t>, </a:t>
            </a:r>
            <a:r>
              <a:rPr lang="en-US" sz="1400" b="1">
                <a:latin typeface="Times" panose="02020603050405020304" pitchFamily="18" charset="0"/>
                <a:ea typeface="ＭＳ Ｐゴシック" panose="020B0600070205080204" pitchFamily="34" charset="-128"/>
              </a:rPr>
              <a:t>120</a:t>
            </a:r>
            <a:r>
              <a:rPr lang="en-US" sz="1400">
                <a:latin typeface="Times" panose="02020603050405020304" pitchFamily="18" charset="0"/>
                <a:ea typeface="ＭＳ Ｐゴシック" panose="020B0600070205080204" pitchFamily="34" charset="-128"/>
              </a:rPr>
              <a:t>, 30-36.</a:t>
            </a:r>
          </a:p>
        </p:txBody>
      </p:sp>
      <p:sp>
        <p:nvSpPr>
          <p:cNvPr id="11268" name="Text Box 6"/>
          <p:cNvSpPr txBox="1">
            <a:spLocks noChangeArrowheads="1"/>
          </p:cNvSpPr>
          <p:nvPr/>
        </p:nvSpPr>
        <p:spPr bwMode="auto">
          <a:xfrm>
            <a:off x="1965325" y="996950"/>
            <a:ext cx="59861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sz="2000" b="1" dirty="0">
                <a:latin typeface="Times" panose="02020603050405020304" pitchFamily="18" charset="0"/>
                <a:ea typeface="ＭＳ Ｐゴシック" panose="020B0600070205080204" pitchFamily="34" charset="-128"/>
              </a:rPr>
              <a:t>Si phonon thermal conductivity:</a:t>
            </a:r>
            <a:r>
              <a:rPr lang="en-US" sz="2000" b="1" dirty="0">
                <a:solidFill>
                  <a:srgbClr val="FF0000"/>
                </a:solidFill>
                <a:latin typeface="Times" panose="02020603050405020304" pitchFamily="18" charset="0"/>
                <a:ea typeface="ＭＳ Ｐゴシック" panose="020B0600070205080204" pitchFamily="34" charset="-128"/>
              </a:rPr>
              <a:t> Bulk vs. </a:t>
            </a:r>
            <a:r>
              <a:rPr lang="en-US" sz="2000" b="1" dirty="0" smtClean="0">
                <a:solidFill>
                  <a:srgbClr val="FF0000"/>
                </a:solidFill>
                <a:latin typeface="Times" panose="02020603050405020304" pitchFamily="18" charset="0"/>
                <a:ea typeface="ＭＳ Ｐゴシック" panose="020B0600070205080204" pitchFamily="34" charset="-128"/>
              </a:rPr>
              <a:t>Micro scale</a:t>
            </a:r>
            <a:endParaRPr lang="en-US" sz="2000" b="1" dirty="0">
              <a:solidFill>
                <a:srgbClr val="FF0000"/>
              </a:solidFill>
              <a:latin typeface="Times" panose="02020603050405020304" pitchFamily="18" charset="0"/>
              <a:ea typeface="ＭＳ Ｐゴシック" panose="020B0600070205080204" pitchFamily="34" charset="-128"/>
            </a:endParaRPr>
          </a:p>
        </p:txBody>
      </p:sp>
      <p:pic>
        <p:nvPicPr>
          <p:cNvPr id="1126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6413" y="1524000"/>
            <a:ext cx="482758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430530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8"/>
          <p:cNvSpPr txBox="1">
            <a:spLocks noChangeArrowheads="1"/>
          </p:cNvSpPr>
          <p:nvPr/>
        </p:nvSpPr>
        <p:spPr bwMode="auto">
          <a:xfrm>
            <a:off x="152400" y="5181600"/>
            <a:ext cx="4430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sz="1800" b="1">
                <a:latin typeface="Times" panose="02020603050405020304" pitchFamily="18" charset="0"/>
                <a:ea typeface="ＭＳ Ｐゴシック" panose="020B0600070205080204" pitchFamily="34" charset="-128"/>
              </a:rPr>
              <a:t>Room-temperature thermal conductivity data for silicon layers as a function of their thickness.</a:t>
            </a:r>
          </a:p>
        </p:txBody>
      </p:sp>
      <p:sp>
        <p:nvSpPr>
          <p:cNvPr id="11272" name="Rectangle 9"/>
          <p:cNvSpPr>
            <a:spLocks noChangeArrowheads="1"/>
          </p:cNvSpPr>
          <p:nvPr/>
        </p:nvSpPr>
        <p:spPr bwMode="auto">
          <a:xfrm>
            <a:off x="4716463" y="5191125"/>
            <a:ext cx="4248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sz="1800" b="1">
                <a:latin typeface="Times" panose="02020603050405020304" pitchFamily="18" charset="0"/>
                <a:ea typeface="ＭＳ Ｐゴシック" panose="020B0600070205080204" pitchFamily="34" charset="-128"/>
              </a:rPr>
              <a:t>Thermal conductivities of the silicon device layers with thicknesses 0.42, 0.83, and 1.6 </a:t>
            </a:r>
            <a:r>
              <a:rPr lang="en-US" sz="1800" b="1">
                <a:latin typeface="Symbol" panose="05050102010706020507" pitchFamily="18" charset="2"/>
                <a:ea typeface="ＭＳ Ｐゴシック" panose="020B0600070205080204" pitchFamily="34" charset="-128"/>
              </a:rPr>
              <a:t>m</a:t>
            </a:r>
            <a:r>
              <a:rPr lang="en-US" sz="1800" b="1">
                <a:latin typeface="Times" panose="02020603050405020304" pitchFamily="18" charset="0"/>
                <a:ea typeface="ＭＳ Ｐゴシック" panose="020B0600070205080204" pitchFamily="34" charset="-128"/>
              </a:rPr>
              <a:t>m</a:t>
            </a:r>
            <a:r>
              <a:rPr lang="en-US" sz="1400" b="1">
                <a:latin typeface="Times" panose="02020603050405020304" pitchFamily="18" charset="0"/>
                <a:ea typeface="ＭＳ Ｐゴシック" panose="020B0600070205080204" pitchFamily="34" charset="-128"/>
              </a:rPr>
              <a:t>.</a:t>
            </a:r>
          </a:p>
        </p:txBody>
      </p:sp>
      <p:sp>
        <p:nvSpPr>
          <p:cNvPr id="2" name="Footer Placeholder 1"/>
          <p:cNvSpPr>
            <a:spLocks noGrp="1"/>
          </p:cNvSpPr>
          <p:nvPr>
            <p:ph type="ftr" sz="quarter" idx="11"/>
          </p:nvPr>
        </p:nvSpPr>
        <p:spPr/>
        <p:txBody>
          <a:bodyPr/>
          <a:lstStyle/>
          <a:p>
            <a:r>
              <a:rPr lang="en-US" smtClean="0"/>
              <a:t>Dr Manjunatha S, CCIS</a:t>
            </a:r>
            <a:endParaRPr lang="en-US"/>
          </a:p>
        </p:txBody>
      </p:sp>
      <p:sp>
        <p:nvSpPr>
          <p:cNvPr id="3" name="Slide Number Placeholder 2"/>
          <p:cNvSpPr>
            <a:spLocks noGrp="1"/>
          </p:cNvSpPr>
          <p:nvPr>
            <p:ph type="sldNum" sz="quarter" idx="12"/>
          </p:nvPr>
        </p:nvSpPr>
        <p:spPr/>
        <p:txBody>
          <a:bodyPr/>
          <a:lstStyle/>
          <a:p>
            <a:fld id="{F3268C9D-B877-468F-951C-E882B0EB1CFE}" type="slidenum">
              <a:rPr lang="en-US" smtClean="0"/>
              <a:pPr/>
              <a:t>91</a:t>
            </a:fld>
            <a:endParaRPr lang="en-US"/>
          </a:p>
        </p:txBody>
      </p:sp>
    </p:spTree>
    <p:extLst>
      <p:ext uri="{BB962C8B-B14F-4D97-AF65-F5344CB8AC3E}">
        <p14:creationId xmlns:p14="http://schemas.microsoft.com/office/powerpoint/2010/main" val="1506514223"/>
      </p:ext>
    </p:extLst>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990600" y="304800"/>
            <a:ext cx="7696200" cy="9144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effectLst/>
              </a:rPr>
              <a:t>Nanoscale Size Effect </a:t>
            </a:r>
          </a:p>
        </p:txBody>
      </p:sp>
      <p:sp>
        <p:nvSpPr>
          <p:cNvPr id="10" name="Footer Placeholder 9"/>
          <p:cNvSpPr>
            <a:spLocks noGrp="1"/>
          </p:cNvSpPr>
          <p:nvPr>
            <p:ph type="ftr" sz="quarter" idx="11"/>
          </p:nvPr>
        </p:nvSpPr>
        <p:spPr/>
        <p:txBody>
          <a:bodyPr/>
          <a:lstStyle/>
          <a:p>
            <a:r>
              <a:rPr lang="en-US" smtClean="0"/>
              <a:t>Dr Manjunatha S, CCIS</a:t>
            </a:r>
            <a:endParaRPr lang="en-US"/>
          </a:p>
        </p:txBody>
      </p:sp>
      <p:sp>
        <p:nvSpPr>
          <p:cNvPr id="9" name="Slide Number Placeholder 8"/>
          <p:cNvSpPr>
            <a:spLocks noGrp="1"/>
          </p:cNvSpPr>
          <p:nvPr>
            <p:ph type="sldNum" sz="quarter" idx="12"/>
          </p:nvPr>
        </p:nvSpPr>
        <p:spPr/>
        <p:txBody>
          <a:bodyPr/>
          <a:lstStyle/>
          <a:p>
            <a:fld id="{F3268C9D-B877-468F-951C-E882B0EB1CFE}" type="slidenum">
              <a:rPr lang="en-US" smtClean="0"/>
              <a:pPr/>
              <a:t>92</a:t>
            </a:fld>
            <a:endParaRPr lang="en-US"/>
          </a:p>
        </p:txBody>
      </p:sp>
      <p:sp>
        <p:nvSpPr>
          <p:cNvPr id="5" name="Content Placeholder 2"/>
          <p:cNvSpPr txBox="1">
            <a:spLocks/>
          </p:cNvSpPr>
          <p:nvPr/>
        </p:nvSpPr>
        <p:spPr bwMode="auto">
          <a:xfrm>
            <a:off x="990600" y="1052512"/>
            <a:ext cx="7696200" cy="828675"/>
          </a:xfrm>
          <a:prstGeom prst="rect">
            <a:avLst/>
          </a:prstGeom>
          <a:noFill/>
          <a:ln>
            <a:miter lim="800000"/>
            <a:headEnd/>
            <a:tailEnd/>
          </a:ln>
        </p:spPr>
        <p:txBody>
          <a:bodyPr/>
          <a:lstStyle/>
          <a:p>
            <a:pPr marL="342900" indent="-342900" eaLnBrk="0" hangingPunct="0">
              <a:spcBef>
                <a:spcPts val="0"/>
              </a:spcBef>
              <a:spcAft>
                <a:spcPts val="600"/>
              </a:spcAft>
              <a:buFont typeface="Arial" pitchFamily="34" charset="0"/>
              <a:buChar char="•"/>
              <a:defRPr/>
            </a:pPr>
            <a:r>
              <a:rPr lang="en-US" sz="2800" kern="0" baseline="0" dirty="0">
                <a:latin typeface="+mn-lt"/>
                <a:cs typeface="+mn-cs"/>
              </a:rPr>
              <a:t>Attainment of high surface area to volume ratio</a:t>
            </a:r>
          </a:p>
        </p:txBody>
      </p:sp>
      <p:sp>
        <p:nvSpPr>
          <p:cNvPr id="6" name="Content Placeholder 2"/>
          <p:cNvSpPr txBox="1">
            <a:spLocks/>
          </p:cNvSpPr>
          <p:nvPr/>
        </p:nvSpPr>
        <p:spPr bwMode="auto">
          <a:xfrm>
            <a:off x="990600" y="1966912"/>
            <a:ext cx="7772400" cy="3086100"/>
          </a:xfrm>
          <a:prstGeom prst="rect">
            <a:avLst/>
          </a:prstGeom>
          <a:noFill/>
          <a:ln>
            <a:miter lim="800000"/>
            <a:headEnd/>
            <a:tailEnd/>
          </a:ln>
        </p:spPr>
        <p:txBody>
          <a:bodyPr/>
          <a:lstStyle/>
          <a:p>
            <a:pPr marL="342900" indent="-342900" eaLnBrk="0" hangingPunct="0">
              <a:spcBef>
                <a:spcPts val="0"/>
              </a:spcBef>
              <a:spcAft>
                <a:spcPts val="600"/>
              </a:spcAft>
              <a:buFont typeface="Arial" pitchFamily="34" charset="0"/>
              <a:buChar char="•"/>
              <a:defRPr/>
            </a:pPr>
            <a:r>
              <a:rPr lang="en-US" sz="2800" kern="0" baseline="0" dirty="0" smtClean="0">
                <a:latin typeface="+mn-lt"/>
                <a:cs typeface="+mn-cs"/>
              </a:rPr>
              <a:t>Change in properties</a:t>
            </a:r>
            <a:r>
              <a:rPr lang="en-US" sz="2800" kern="0" baseline="0" dirty="0">
                <a:latin typeface="+mn-lt"/>
                <a:cs typeface="+mn-cs"/>
              </a:rPr>
              <a:t>, including changes in:</a:t>
            </a:r>
          </a:p>
          <a:p>
            <a:pPr marL="971550" lvl="1" indent="-514350" eaLnBrk="0" hangingPunct="0">
              <a:spcBef>
                <a:spcPts val="0"/>
              </a:spcBef>
              <a:spcAft>
                <a:spcPts val="600"/>
              </a:spcAft>
              <a:defRPr/>
            </a:pPr>
            <a:r>
              <a:rPr lang="en-US" sz="2800" kern="0" baseline="0" dirty="0">
                <a:latin typeface="+mn-lt"/>
                <a:cs typeface="+mn-cs"/>
              </a:rPr>
              <a:t>-  </a:t>
            </a:r>
            <a:r>
              <a:rPr lang="en-US" sz="2800" kern="0" baseline="0" dirty="0">
                <a:solidFill>
                  <a:srgbClr val="FF0000"/>
                </a:solidFill>
                <a:latin typeface="+mn-lt"/>
                <a:cs typeface="+mn-cs"/>
              </a:rPr>
              <a:t>Physical Properties (</a:t>
            </a:r>
            <a:r>
              <a:rPr lang="en-US" sz="2400" kern="0" baseline="0" dirty="0">
                <a:solidFill>
                  <a:srgbClr val="FF0000"/>
                </a:solidFill>
                <a:latin typeface="+mn-lt"/>
                <a:cs typeface="+mn-cs"/>
              </a:rPr>
              <a:t>e.g. melting point</a:t>
            </a:r>
            <a:r>
              <a:rPr lang="en-US" sz="2800" kern="0" baseline="0" dirty="0">
                <a:solidFill>
                  <a:srgbClr val="FF0000"/>
                </a:solidFill>
                <a:latin typeface="+mn-lt"/>
                <a:cs typeface="+mn-cs"/>
              </a:rPr>
              <a:t>)</a:t>
            </a:r>
          </a:p>
          <a:p>
            <a:pPr marL="971550" lvl="1" indent="-514350" eaLnBrk="0" hangingPunct="0">
              <a:spcBef>
                <a:spcPts val="0"/>
              </a:spcBef>
              <a:spcAft>
                <a:spcPts val="600"/>
              </a:spcAft>
              <a:defRPr/>
            </a:pPr>
            <a:r>
              <a:rPr lang="en-US" sz="2800" kern="0" baseline="0" dirty="0">
                <a:latin typeface="+mn-lt"/>
                <a:cs typeface="+mn-cs"/>
              </a:rPr>
              <a:t>-  Chemical Properties (e.g. reactivity)</a:t>
            </a:r>
          </a:p>
          <a:p>
            <a:pPr marL="971550" lvl="1" indent="-514350" eaLnBrk="0" hangingPunct="0">
              <a:spcBef>
                <a:spcPts val="0"/>
              </a:spcBef>
              <a:spcAft>
                <a:spcPts val="600"/>
              </a:spcAft>
              <a:defRPr/>
            </a:pPr>
            <a:r>
              <a:rPr lang="en-US" sz="2800" kern="0" baseline="0" dirty="0">
                <a:latin typeface="+mn-lt"/>
                <a:cs typeface="+mn-cs"/>
              </a:rPr>
              <a:t>-  </a:t>
            </a:r>
            <a:r>
              <a:rPr lang="en-US" sz="2800" kern="0" baseline="0" dirty="0">
                <a:solidFill>
                  <a:srgbClr val="FF0000"/>
                </a:solidFill>
                <a:latin typeface="+mn-lt"/>
                <a:cs typeface="+mn-cs"/>
              </a:rPr>
              <a:t>Electrical Properties (</a:t>
            </a:r>
            <a:r>
              <a:rPr lang="en-US" sz="2400" kern="0" baseline="0" dirty="0">
                <a:solidFill>
                  <a:srgbClr val="FF0000"/>
                </a:solidFill>
                <a:latin typeface="+mn-lt"/>
                <a:cs typeface="+mn-cs"/>
              </a:rPr>
              <a:t>e.g. conductivity</a:t>
            </a:r>
            <a:r>
              <a:rPr lang="en-US" sz="2800" kern="0" baseline="0" dirty="0">
                <a:solidFill>
                  <a:srgbClr val="FF0000"/>
                </a:solidFill>
                <a:latin typeface="+mn-lt"/>
                <a:cs typeface="+mn-cs"/>
              </a:rPr>
              <a:t>)</a:t>
            </a:r>
          </a:p>
          <a:p>
            <a:pPr marL="971550" lvl="1" indent="-514350" eaLnBrk="0" hangingPunct="0">
              <a:spcBef>
                <a:spcPts val="0"/>
              </a:spcBef>
              <a:spcAft>
                <a:spcPts val="600"/>
              </a:spcAft>
              <a:defRPr/>
            </a:pPr>
            <a:r>
              <a:rPr lang="en-US" sz="2800" kern="0" baseline="0" dirty="0">
                <a:latin typeface="+mn-lt"/>
                <a:cs typeface="+mn-cs"/>
              </a:rPr>
              <a:t>-  Mechanical Properties (e.g. strength)</a:t>
            </a:r>
          </a:p>
          <a:p>
            <a:pPr marL="971550" lvl="1" indent="-514350" eaLnBrk="0" hangingPunct="0">
              <a:spcBef>
                <a:spcPts val="0"/>
              </a:spcBef>
              <a:spcAft>
                <a:spcPts val="600"/>
              </a:spcAft>
              <a:defRPr/>
            </a:pPr>
            <a:r>
              <a:rPr lang="en-US" sz="2800" kern="0" baseline="0" dirty="0">
                <a:latin typeface="+mn-lt"/>
                <a:cs typeface="+mn-cs"/>
              </a:rPr>
              <a:t>-  </a:t>
            </a:r>
            <a:r>
              <a:rPr lang="en-US" sz="2800" kern="0" baseline="0" dirty="0">
                <a:solidFill>
                  <a:srgbClr val="FF0000"/>
                </a:solidFill>
                <a:latin typeface="+mn-lt"/>
                <a:cs typeface="+mn-cs"/>
              </a:rPr>
              <a:t>Optical Properties (</a:t>
            </a:r>
            <a:r>
              <a:rPr lang="en-US" sz="2400" kern="0" baseline="0" dirty="0">
                <a:solidFill>
                  <a:srgbClr val="FF0000"/>
                </a:solidFill>
                <a:latin typeface="+mn-lt"/>
                <a:cs typeface="+mn-cs"/>
              </a:rPr>
              <a:t>e.g. light emission)</a:t>
            </a:r>
            <a:endParaRPr lang="en-US" sz="2800" kern="0" baseline="0" dirty="0">
              <a:solidFill>
                <a:srgbClr val="FF0000"/>
              </a:solidFill>
              <a:latin typeface="+mn-lt"/>
              <a:cs typeface="+mn-cs"/>
            </a:endParaRPr>
          </a:p>
        </p:txBody>
      </p:sp>
    </p:spTree>
    <p:extLst>
      <p:ext uri="{BB962C8B-B14F-4D97-AF65-F5344CB8AC3E}">
        <p14:creationId xmlns:p14="http://schemas.microsoft.com/office/powerpoint/2010/main" val="1234707157"/>
      </p:ext>
    </p:extLst>
  </p:cSld>
  <p:clrMapOvr>
    <a:masterClrMapping/>
  </p:clrMapOvr>
  <p:transition>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a:bodyPr>
          <a:lstStyle/>
          <a:p>
            <a:pPr rtl="0"/>
            <a:r>
              <a:rPr lang="en-US" sz="3600" dirty="0" smtClean="0"/>
              <a:t>…</a:t>
            </a:r>
            <a:r>
              <a:rPr lang="en-US" sz="3600" u="sng" dirty="0" smtClean="0"/>
              <a:t>Nanoscale Size Effect </a:t>
            </a:r>
            <a:endParaRPr lang="en-US" sz="3600" dirty="0"/>
          </a:p>
        </p:txBody>
      </p:sp>
      <p:sp>
        <p:nvSpPr>
          <p:cNvPr id="3" name="Content Placeholder 2"/>
          <p:cNvSpPr>
            <a:spLocks noGrp="1"/>
          </p:cNvSpPr>
          <p:nvPr>
            <p:ph idx="1"/>
          </p:nvPr>
        </p:nvSpPr>
        <p:spPr>
          <a:xfrm>
            <a:off x="1066800" y="1066800"/>
            <a:ext cx="7866888" cy="5181600"/>
          </a:xfrm>
        </p:spPr>
        <p:txBody>
          <a:bodyPr/>
          <a:lstStyle/>
          <a:p>
            <a:pPr algn="l" rtl="0"/>
            <a:r>
              <a:rPr lang="en-US" dirty="0" smtClean="0">
                <a:solidFill>
                  <a:srgbClr val="C00000"/>
                </a:solidFill>
              </a:rPr>
              <a:t>Magnetic materials like iron loses its magnetism at </a:t>
            </a:r>
            <a:r>
              <a:rPr lang="en-US" dirty="0" err="1" smtClean="0">
                <a:solidFill>
                  <a:srgbClr val="C00000"/>
                </a:solidFill>
              </a:rPr>
              <a:t>nano</a:t>
            </a:r>
            <a:r>
              <a:rPr lang="en-US" dirty="0" smtClean="0">
                <a:solidFill>
                  <a:srgbClr val="C00000"/>
                </a:solidFill>
              </a:rPr>
              <a:t>-size.</a:t>
            </a:r>
          </a:p>
          <a:p>
            <a:pPr algn="l" rtl="0"/>
            <a:r>
              <a:rPr lang="en-US" dirty="0" smtClean="0">
                <a:solidFill>
                  <a:srgbClr val="FFC000"/>
                </a:solidFill>
              </a:rPr>
              <a:t>Gold shines as a metal and non-reactive. At </a:t>
            </a:r>
            <a:r>
              <a:rPr lang="en-US" dirty="0" err="1" smtClean="0">
                <a:solidFill>
                  <a:srgbClr val="FFC000"/>
                </a:solidFill>
              </a:rPr>
              <a:t>nano</a:t>
            </a:r>
            <a:r>
              <a:rPr lang="en-US" dirty="0" smtClean="0">
                <a:solidFill>
                  <a:srgbClr val="FFC000"/>
                </a:solidFill>
              </a:rPr>
              <a:t>, chemically reactive.</a:t>
            </a:r>
          </a:p>
          <a:p>
            <a:pPr algn="l" rtl="0"/>
            <a:r>
              <a:rPr lang="en-US" dirty="0" smtClean="0">
                <a:solidFill>
                  <a:srgbClr val="C00000"/>
                </a:solidFill>
              </a:rPr>
              <a:t>Melting point of solid changes with size of particle.</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Dr Manjunatha S, CCIS</a:t>
            </a:r>
            <a:endParaRPr lang="en-US"/>
          </a:p>
        </p:txBody>
      </p:sp>
      <p:sp>
        <p:nvSpPr>
          <p:cNvPr id="5" name="Slide Number Placeholder 4"/>
          <p:cNvSpPr>
            <a:spLocks noGrp="1"/>
          </p:cNvSpPr>
          <p:nvPr>
            <p:ph type="sldNum" sz="quarter" idx="12"/>
          </p:nvPr>
        </p:nvSpPr>
        <p:spPr/>
        <p:txBody>
          <a:bodyPr/>
          <a:lstStyle/>
          <a:p>
            <a:fld id="{F3268C9D-B877-468F-951C-E882B0EB1CFE}" type="slidenum">
              <a:rPr lang="en-US" smtClean="0"/>
              <a:pPr/>
              <a:t>93</a:t>
            </a:fld>
            <a:endParaRPr lang="en-US"/>
          </a:p>
        </p:txBody>
      </p:sp>
    </p:spTree>
    <p:extLst>
      <p:ext uri="{BB962C8B-B14F-4D97-AF65-F5344CB8AC3E}">
        <p14:creationId xmlns:p14="http://schemas.microsoft.com/office/powerpoint/2010/main" val="29964822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533400"/>
            <a:ext cx="7620000" cy="1143000"/>
          </a:xfrm>
        </p:spPr>
        <p:txBody>
          <a:bodyPr>
            <a:normAutofit fontScale="90000"/>
          </a:bodyPr>
          <a:lstStyle/>
          <a:p>
            <a:r>
              <a:rPr kumimoji="1" lang="en-US" altLang="zh-TW" sz="3200" dirty="0" smtClean="0">
                <a:ea typeface="新細明體" pitchFamily="-65" charset="-120"/>
              </a:rPr>
              <a:t/>
            </a:r>
            <a:br>
              <a:rPr kumimoji="1" lang="en-US" altLang="zh-TW" sz="3200" dirty="0" smtClean="0">
                <a:ea typeface="新細明體" pitchFamily="-65" charset="-120"/>
              </a:rPr>
            </a:br>
            <a:r>
              <a:rPr kumimoji="1" lang="en-US" altLang="zh-TW" sz="3200" dirty="0" err="1" smtClean="0">
                <a:solidFill>
                  <a:srgbClr val="C00000"/>
                </a:solidFill>
                <a:ea typeface="新細明體" pitchFamily="-65" charset="-120"/>
              </a:rPr>
              <a:t>Nanopowder</a:t>
            </a:r>
            <a:r>
              <a:rPr kumimoji="1" lang="en-US" altLang="zh-TW" sz="3200" dirty="0" smtClean="0">
                <a:solidFill>
                  <a:srgbClr val="C00000"/>
                </a:solidFill>
                <a:ea typeface="新細明體" pitchFamily="-65" charset="-120"/>
              </a:rPr>
              <a:t> </a:t>
            </a:r>
            <a:r>
              <a:rPr kumimoji="1" lang="en-US" altLang="zh-TW" sz="3200" dirty="0" smtClean="0">
                <a:ea typeface="新細明體" pitchFamily="-65" charset="-120"/>
              </a:rPr>
              <a:t>are transparent to visible light. </a:t>
            </a:r>
            <a:br>
              <a:rPr kumimoji="1" lang="en-US" altLang="zh-TW" sz="3200" dirty="0" smtClean="0">
                <a:ea typeface="新細明體" pitchFamily="-65" charset="-120"/>
              </a:rPr>
            </a:br>
            <a:endParaRPr kumimoji="1" lang="en-US" altLang="zh-TW" sz="3600" b="0" dirty="0" smtClean="0">
              <a:solidFill>
                <a:schemeClr val="accent6">
                  <a:lumMod val="75000"/>
                </a:schemeClr>
              </a:solidFill>
              <a:ea typeface="新細明體" pitchFamily="-65" charset="-120"/>
            </a:endParaRPr>
          </a:p>
        </p:txBody>
      </p:sp>
      <p:sp>
        <p:nvSpPr>
          <p:cNvPr id="7" name="Footer Placeholder 6"/>
          <p:cNvSpPr>
            <a:spLocks noGrp="1"/>
          </p:cNvSpPr>
          <p:nvPr>
            <p:ph type="ftr" sz="quarter" idx="11"/>
          </p:nvPr>
        </p:nvSpPr>
        <p:spPr/>
        <p:txBody>
          <a:bodyPr/>
          <a:lstStyle/>
          <a:p>
            <a:r>
              <a:rPr lang="en-US" smtClean="0"/>
              <a:t>Dr Manjunatha S, CCIS</a:t>
            </a:r>
            <a:endParaRPr lang="en-US"/>
          </a:p>
        </p:txBody>
      </p:sp>
      <p:sp>
        <p:nvSpPr>
          <p:cNvPr id="6" name="Slide Number Placeholder 5"/>
          <p:cNvSpPr>
            <a:spLocks noGrp="1"/>
          </p:cNvSpPr>
          <p:nvPr>
            <p:ph type="sldNum" sz="quarter" idx="12"/>
          </p:nvPr>
        </p:nvSpPr>
        <p:spPr/>
        <p:txBody>
          <a:bodyPr/>
          <a:lstStyle/>
          <a:p>
            <a:fld id="{F3268C9D-B877-468F-951C-E882B0EB1CFE}" type="slidenum">
              <a:rPr lang="en-US" smtClean="0"/>
              <a:pPr/>
              <a:t>94</a:t>
            </a:fld>
            <a:endParaRPr lang="en-US"/>
          </a:p>
        </p:txBody>
      </p:sp>
      <p:pic>
        <p:nvPicPr>
          <p:cNvPr id="41989" name="Picture 5"/>
          <p:cNvPicPr>
            <a:picLocks noChangeAspect="1" noChangeArrowheads="1"/>
          </p:cNvPicPr>
          <p:nvPr/>
        </p:nvPicPr>
        <p:blipFill>
          <a:blip r:embed="rId3"/>
          <a:srcRect/>
          <a:stretch>
            <a:fillRect/>
          </a:stretch>
        </p:blipFill>
        <p:spPr bwMode="auto">
          <a:xfrm>
            <a:off x="152400" y="1524000"/>
            <a:ext cx="8856662" cy="5257800"/>
          </a:xfrm>
          <a:prstGeom prst="rect">
            <a:avLst/>
          </a:prstGeom>
          <a:noFill/>
          <a:ln w="9525">
            <a:noFill/>
            <a:miter lim="800000"/>
            <a:headEnd/>
            <a:tailEnd/>
          </a:ln>
        </p:spPr>
      </p:pic>
    </p:spTree>
    <p:extLst>
      <p:ext uri="{BB962C8B-B14F-4D97-AF65-F5344CB8AC3E}">
        <p14:creationId xmlns:p14="http://schemas.microsoft.com/office/powerpoint/2010/main" val="49635111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box(in)">
                                      <p:cBhvr>
                                        <p:cTn id="7"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srcRect/>
          <a:stretch>
            <a:fillRect/>
          </a:stretch>
        </p:blipFill>
        <p:spPr bwMode="auto">
          <a:xfrm>
            <a:off x="14287" y="1"/>
            <a:ext cx="9144000" cy="68579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Dr Manjunatha S, CCIS</a:t>
            </a:r>
            <a:endParaRPr lang="en-US"/>
          </a:p>
        </p:txBody>
      </p:sp>
      <p:sp>
        <p:nvSpPr>
          <p:cNvPr id="4" name="Slide Number Placeholder 3"/>
          <p:cNvSpPr>
            <a:spLocks noGrp="1"/>
          </p:cNvSpPr>
          <p:nvPr>
            <p:ph type="sldNum" sz="quarter" idx="12"/>
          </p:nvPr>
        </p:nvSpPr>
        <p:spPr/>
        <p:txBody>
          <a:bodyPr/>
          <a:lstStyle/>
          <a:p>
            <a:fld id="{F3268C9D-B877-468F-951C-E882B0EB1CFE}" type="slidenum">
              <a:rPr lang="en-US" smtClean="0"/>
              <a:pPr/>
              <a:t>95</a:t>
            </a:fld>
            <a:endParaRPr lang="en-US"/>
          </a:p>
        </p:txBody>
      </p:sp>
      <p:pic>
        <p:nvPicPr>
          <p:cNvPr id="2" name="Picture 1"/>
          <p:cNvPicPr>
            <a:picLocks noChangeAspect="1"/>
          </p:cNvPicPr>
          <p:nvPr/>
        </p:nvPicPr>
        <p:blipFill>
          <a:blip r:embed="rId4"/>
          <a:stretch>
            <a:fillRect/>
          </a:stretch>
        </p:blipFill>
        <p:spPr>
          <a:xfrm>
            <a:off x="4889521" y="152400"/>
            <a:ext cx="4025879" cy="5105400"/>
          </a:xfrm>
          <a:prstGeom prst="rect">
            <a:avLst/>
          </a:prstGeom>
        </p:spPr>
      </p:pic>
    </p:spTree>
    <p:extLst>
      <p:ext uri="{BB962C8B-B14F-4D97-AF65-F5344CB8AC3E}">
        <p14:creationId xmlns:p14="http://schemas.microsoft.com/office/powerpoint/2010/main" val="15936705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checkerboard(across)">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758825" y="112713"/>
            <a:ext cx="8385175" cy="1431925"/>
          </a:xfrm>
        </p:spPr>
        <p:txBody>
          <a:bodyPr/>
          <a:lstStyle/>
          <a:p>
            <a:pPr rtl="0" eaLnBrk="1" hangingPunct="1">
              <a:defRPr/>
            </a:pPr>
            <a:r>
              <a:rPr lang="en-US" sz="3600" dirty="0" smtClean="0">
                <a:solidFill>
                  <a:schemeClr val="tx1"/>
                </a:solidFill>
                <a:latin typeface="Palatino Linotype" panose="02040502050505030304" pitchFamily="18" charset="0"/>
              </a:rPr>
              <a:t>   </a:t>
            </a:r>
            <a:r>
              <a:rPr lang="en-US" sz="3600" dirty="0" smtClean="0">
                <a:solidFill>
                  <a:schemeClr val="accent6">
                    <a:lumMod val="50000"/>
                  </a:schemeClr>
                </a:solidFill>
                <a:latin typeface="Palatino Linotype" panose="02040502050505030304" pitchFamily="18" charset="0"/>
              </a:rPr>
              <a:t>How can Nanotechnology help us?</a:t>
            </a:r>
          </a:p>
        </p:txBody>
      </p:sp>
      <p:sp>
        <p:nvSpPr>
          <p:cNvPr id="19459" name="Rectangle 3"/>
          <p:cNvSpPr>
            <a:spLocks noGrp="1" noRot="1" noChangeArrowheads="1"/>
          </p:cNvSpPr>
          <p:nvPr>
            <p:ph type="body" idx="1"/>
          </p:nvPr>
        </p:nvSpPr>
        <p:spPr>
          <a:xfrm>
            <a:off x="554038" y="1189038"/>
            <a:ext cx="8007350" cy="4191000"/>
          </a:xfrm>
        </p:spPr>
        <p:txBody>
          <a:bodyPr/>
          <a:lstStyle/>
          <a:p>
            <a:pPr algn="l" rtl="0" eaLnBrk="1" hangingPunct="1">
              <a:buClr>
                <a:srgbClr val="000099"/>
              </a:buClr>
              <a:buFont typeface="Wingdings" panose="05000000000000000000" pitchFamily="2" charset="2"/>
              <a:buNone/>
              <a:defRPr/>
            </a:pPr>
            <a:r>
              <a:rPr lang="en-US" sz="2400" b="1" dirty="0" smtClean="0">
                <a:solidFill>
                  <a:srgbClr val="000099"/>
                </a:solidFill>
                <a:effectLst>
                  <a:outerShdw blurRad="38100" dist="38100" dir="2700000" algn="tl">
                    <a:srgbClr val="000000"/>
                  </a:outerShdw>
                </a:effectLst>
                <a:latin typeface="Palatino Linotype" panose="02040502050505030304" pitchFamily="18" charset="0"/>
              </a:rPr>
              <a:t>	Nanotechnology will help us :</a:t>
            </a:r>
          </a:p>
          <a:p>
            <a:pPr marL="800100" indent="-282575" algn="l" rtl="0" eaLnBrk="1" hangingPunct="1">
              <a:buFont typeface="Wingdings" panose="05000000000000000000" pitchFamily="2" charset="2"/>
              <a:buNone/>
              <a:defRPr/>
            </a:pPr>
            <a:r>
              <a:rPr lang="en-US" sz="2400" b="1" dirty="0" smtClean="0">
                <a:latin typeface="Palatino Linotype" panose="02040502050505030304" pitchFamily="18" charset="0"/>
              </a:rPr>
              <a:t>1.  Develop new manufacturing technology</a:t>
            </a:r>
          </a:p>
          <a:p>
            <a:pPr marL="800100" indent="-282575" algn="l" rtl="0" eaLnBrk="1" hangingPunct="1">
              <a:buFont typeface="Wingdings" panose="05000000000000000000" pitchFamily="2" charset="2"/>
              <a:buNone/>
              <a:defRPr/>
            </a:pPr>
            <a:r>
              <a:rPr lang="en-US" sz="2400" b="1" dirty="0" smtClean="0">
                <a:latin typeface="Palatino Linotype" panose="02040502050505030304" pitchFamily="18" charset="0"/>
              </a:rPr>
              <a:t>2.  Help us build computer systems inexpensively with mole quantities</a:t>
            </a:r>
          </a:p>
          <a:p>
            <a:pPr algn="l" rtl="0" eaLnBrk="1" hangingPunct="1">
              <a:defRPr/>
            </a:pPr>
            <a:endParaRPr lang="en-US" sz="2400" b="1" dirty="0" smtClean="0"/>
          </a:p>
          <a:p>
            <a:pPr algn="l" rtl="0" eaLnBrk="1" hangingPunct="1">
              <a:defRPr/>
            </a:pPr>
            <a:endParaRPr lang="en-US" dirty="0" smtClean="0"/>
          </a:p>
        </p:txBody>
      </p:sp>
      <p:pic>
        <p:nvPicPr>
          <p:cNvPr id="19460" name="Picture 4" descr="base%20-%20TV"/>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 y="3003550"/>
            <a:ext cx="850582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Dr Manjunatha S, CCIS</a:t>
            </a:r>
            <a:endParaRPr lang="en-US"/>
          </a:p>
        </p:txBody>
      </p:sp>
      <p:sp>
        <p:nvSpPr>
          <p:cNvPr id="3" name="Slide Number Placeholder 2"/>
          <p:cNvSpPr>
            <a:spLocks noGrp="1"/>
          </p:cNvSpPr>
          <p:nvPr>
            <p:ph type="sldNum" sz="quarter" idx="12"/>
          </p:nvPr>
        </p:nvSpPr>
        <p:spPr/>
        <p:txBody>
          <a:bodyPr/>
          <a:lstStyle/>
          <a:p>
            <a:fld id="{F3268C9D-B877-468F-951C-E882B0EB1CFE}" type="slidenum">
              <a:rPr lang="en-US" smtClean="0"/>
              <a:pPr/>
              <a:t>96</a:t>
            </a:fld>
            <a:endParaRPr lang="en-US"/>
          </a:p>
        </p:txBody>
      </p:sp>
    </p:spTree>
    <p:extLst>
      <p:ext uri="{BB962C8B-B14F-4D97-AF65-F5344CB8AC3E}">
        <p14:creationId xmlns:p14="http://schemas.microsoft.com/office/powerpoint/2010/main" val="26364325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Autofit/>
          </a:bodyPr>
          <a:lstStyle/>
          <a:p>
            <a:r>
              <a:rPr lang="en-US" sz="3600" b="1" dirty="0" smtClean="0"/>
              <a:t>Recycling: Reverse Engineering</a:t>
            </a:r>
            <a:endParaRPr lang="en-IN" sz="3600" dirty="0"/>
          </a:p>
        </p:txBody>
      </p:sp>
      <p:sp>
        <p:nvSpPr>
          <p:cNvPr id="3" name="Content Placeholder 2"/>
          <p:cNvSpPr>
            <a:spLocks noGrp="1"/>
          </p:cNvSpPr>
          <p:nvPr>
            <p:ph idx="1"/>
          </p:nvPr>
        </p:nvSpPr>
        <p:spPr>
          <a:xfrm>
            <a:off x="990600" y="1446054"/>
            <a:ext cx="7498080" cy="4800600"/>
          </a:xfrm>
        </p:spPr>
        <p:txBody>
          <a:bodyPr>
            <a:normAutofit/>
          </a:bodyPr>
          <a:lstStyle/>
          <a:p>
            <a:r>
              <a:rPr lang="en-US" dirty="0" smtClean="0">
                <a:solidFill>
                  <a:schemeClr val="tx1"/>
                </a:solidFill>
                <a:latin typeface="+mn-lt"/>
                <a:ea typeface="+mn-ea"/>
                <a:cs typeface="+mn-cs"/>
              </a:rPr>
              <a:t>Over the next three years, 250 million computers are expected to become obsolete.</a:t>
            </a:r>
          </a:p>
          <a:p>
            <a:pPr marL="82296" indent="0">
              <a:buNone/>
            </a:pPr>
            <a:r>
              <a:rPr lang="en-US" sz="2000" dirty="0" smtClean="0">
                <a:solidFill>
                  <a:srgbClr val="FF0000"/>
                </a:solidFill>
                <a:latin typeface="+mn-lt"/>
                <a:ea typeface="+mn-ea"/>
                <a:cs typeface="+mn-cs"/>
              </a:rPr>
              <a:t>[According to the Environmental Protection Agency]</a:t>
            </a:r>
          </a:p>
          <a:p>
            <a:r>
              <a:rPr lang="en-US" dirty="0" smtClean="0">
                <a:solidFill>
                  <a:schemeClr val="tx1"/>
                </a:solidFill>
                <a:latin typeface="+mn-lt"/>
                <a:ea typeface="+mn-ea"/>
                <a:cs typeface="+mn-cs"/>
              </a:rPr>
              <a:t>Old PCs can quickly become quickly obsolete. A typical computer monitor, for example, contains between 2 and 4 pounds of lead, which can leach into the groundwater in a landfill.</a:t>
            </a:r>
            <a:endParaRPr lang="en-IN" dirty="0" smtClean="0">
              <a:solidFill>
                <a:schemeClr val="tx1"/>
              </a:solidFill>
              <a:latin typeface="+mn-lt"/>
              <a:ea typeface="+mn-ea"/>
              <a:cs typeface="+mn-cs"/>
            </a:endParaRPr>
          </a:p>
          <a:p>
            <a:pPr algn="ctr"/>
            <a:endParaRPr lang="en-IN" dirty="0"/>
          </a:p>
        </p:txBody>
      </p:sp>
      <p:sp>
        <p:nvSpPr>
          <p:cNvPr id="4" name="Date Placeholder 3"/>
          <p:cNvSpPr>
            <a:spLocks noGrp="1"/>
          </p:cNvSpPr>
          <p:nvPr>
            <p:ph type="dt" sz="half" idx="10"/>
          </p:nvPr>
        </p:nvSpPr>
        <p:spPr/>
        <p:txBody>
          <a:bodyPr/>
          <a:lstStyle/>
          <a:p>
            <a:pPr>
              <a:defRPr/>
            </a:pPr>
            <a:fld id="{D9BFD46C-3B6E-435F-B35B-66C878495A20}" type="datetime1">
              <a:rPr lang="en-US" smtClean="0"/>
              <a:pPr>
                <a:defRPr/>
              </a:pPr>
              <a:t>10/30/2014</a:t>
            </a:fld>
            <a:endParaRPr lang="en-US"/>
          </a:p>
        </p:txBody>
      </p:sp>
    </p:spTree>
    <p:extLst>
      <p:ext uri="{BB962C8B-B14F-4D97-AF65-F5344CB8AC3E}">
        <p14:creationId xmlns:p14="http://schemas.microsoft.com/office/powerpoint/2010/main" val="1140116326"/>
      </p:ext>
    </p:extLst>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NT_bearing_fig1"/>
          <p:cNvPicPr>
            <a:picLocks noChangeAspect="1" noChangeArrowheads="1"/>
          </p:cNvPicPr>
          <p:nvPr/>
        </p:nvPicPr>
        <p:blipFill>
          <a:blip r:embed="rId2"/>
          <a:srcRect/>
          <a:stretch>
            <a:fillRect/>
          </a:stretch>
        </p:blipFill>
        <p:spPr bwMode="auto">
          <a:xfrm>
            <a:off x="228600" y="167216"/>
            <a:ext cx="3048000" cy="2652184"/>
          </a:xfrm>
          <a:prstGeom prst="rect">
            <a:avLst/>
          </a:prstGeom>
          <a:noFill/>
        </p:spPr>
      </p:pic>
      <p:pic>
        <p:nvPicPr>
          <p:cNvPr id="11267" name="Picture 3" descr="CNT_bearing_fig3"/>
          <p:cNvPicPr>
            <a:picLocks noChangeAspect="1" noChangeArrowheads="1"/>
          </p:cNvPicPr>
          <p:nvPr/>
        </p:nvPicPr>
        <p:blipFill>
          <a:blip r:embed="rId3"/>
          <a:srcRect/>
          <a:stretch>
            <a:fillRect/>
          </a:stretch>
        </p:blipFill>
        <p:spPr bwMode="auto">
          <a:xfrm>
            <a:off x="228600" y="2895600"/>
            <a:ext cx="3157538" cy="3733800"/>
          </a:xfrm>
          <a:prstGeom prst="rect">
            <a:avLst/>
          </a:prstGeom>
          <a:noFill/>
        </p:spPr>
      </p:pic>
      <p:pic>
        <p:nvPicPr>
          <p:cNvPr id="11268" name="Picture 4" descr="CNTs"/>
          <p:cNvPicPr>
            <a:picLocks noChangeAspect="1" noChangeArrowheads="1"/>
          </p:cNvPicPr>
          <p:nvPr/>
        </p:nvPicPr>
        <p:blipFill>
          <a:blip r:embed="rId4"/>
          <a:srcRect/>
          <a:stretch>
            <a:fillRect/>
          </a:stretch>
        </p:blipFill>
        <p:spPr bwMode="auto">
          <a:xfrm>
            <a:off x="3429000" y="838200"/>
            <a:ext cx="5562600" cy="3657600"/>
          </a:xfrm>
          <a:prstGeom prst="rect">
            <a:avLst/>
          </a:prstGeom>
          <a:noFill/>
        </p:spPr>
      </p:pic>
      <p:sp>
        <p:nvSpPr>
          <p:cNvPr id="2" name="Date Placeholder 1"/>
          <p:cNvSpPr>
            <a:spLocks noGrp="1"/>
          </p:cNvSpPr>
          <p:nvPr>
            <p:ph type="dt" sz="half" idx="10"/>
          </p:nvPr>
        </p:nvSpPr>
        <p:spPr/>
        <p:txBody>
          <a:bodyPr/>
          <a:lstStyle/>
          <a:p>
            <a:fld id="{126AAD07-1CB3-4DD2-A662-C91D533CB029}" type="datetime1">
              <a:rPr lang="en-US" smtClean="0"/>
              <a:t>10/30/2014</a:t>
            </a:fld>
            <a:endParaRPr lang="en-US"/>
          </a:p>
        </p:txBody>
      </p:sp>
    </p:spTree>
    <p:extLst>
      <p:ext uri="{BB962C8B-B14F-4D97-AF65-F5344CB8AC3E}">
        <p14:creationId xmlns:p14="http://schemas.microsoft.com/office/powerpoint/2010/main" val="3450434924"/>
      </p:ext>
    </p:extLst>
  </p:cSld>
  <p:clrMapOvr>
    <a:masterClrMapping/>
  </p:clrMapOvr>
  <p:transition>
    <p:dissolv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a:xfrm>
            <a:off x="628650" y="365126"/>
            <a:ext cx="8058150" cy="1325563"/>
          </a:xfrm>
          <a:noFill/>
        </p:spPr>
        <p:txBody>
          <a:bodyPr>
            <a:noAutofit/>
          </a:bodyPr>
          <a:lstStyle/>
          <a:p>
            <a:pPr eaLnBrk="1" hangingPunct="1"/>
            <a:r>
              <a:rPr lang="en-US" sz="3200" dirty="0" smtClean="0"/>
              <a:t>With 15,342 atoms, this parallel-shaft speed reducer gear is one of the largest </a:t>
            </a:r>
            <a:r>
              <a:rPr lang="en-US" sz="3200" dirty="0" err="1" smtClean="0"/>
              <a:t>nano</a:t>
            </a:r>
            <a:r>
              <a:rPr lang="en-US" sz="3200" dirty="0" smtClean="0"/>
              <a:t>-mechanical devices ever modeled in atomic detail</a:t>
            </a:r>
            <a:r>
              <a:rPr lang="en-US" sz="2400" dirty="0" smtClean="0">
                <a:solidFill>
                  <a:srgbClr val="FF3300"/>
                </a:solidFill>
              </a:rPr>
              <a:t>.</a:t>
            </a:r>
          </a:p>
        </p:txBody>
      </p:sp>
      <p:pic>
        <p:nvPicPr>
          <p:cNvPr id="11268" name="Picture 6" descr="nano-animation2"/>
          <p:cNvPicPr>
            <a:picLocks noGrp="1" noChangeAspect="1" noChangeArrowheads="1" noCrop="1"/>
          </p:cNvPicPr>
          <p:nvPr>
            <p:ph idx="1"/>
          </p:nvPr>
        </p:nvPicPr>
        <p:blipFill>
          <a:blip r:embed="rId2"/>
          <a:stretch>
            <a:fillRect/>
          </a:stretch>
        </p:blipFill>
        <p:spPr>
          <a:xfrm>
            <a:off x="1600200" y="1981200"/>
            <a:ext cx="5313949" cy="4375151"/>
          </a:xfrm>
          <a:noFill/>
        </p:spPr>
      </p:pic>
      <p:sp>
        <p:nvSpPr>
          <p:cNvPr id="5" name="Date Placeholder 4"/>
          <p:cNvSpPr>
            <a:spLocks noGrp="1"/>
          </p:cNvSpPr>
          <p:nvPr>
            <p:ph type="dt" sz="half" idx="10"/>
          </p:nvPr>
        </p:nvSpPr>
        <p:spPr/>
        <p:txBody>
          <a:bodyPr/>
          <a:lstStyle/>
          <a:p>
            <a:fld id="{513DC17E-AB76-45E9-9BDC-DBCF8D90B8D0}" type="datetime1">
              <a:rPr lang="en-US" smtClean="0"/>
              <a:t>10/30/2014</a:t>
            </a:fld>
            <a:endParaRPr lang="en-US"/>
          </a:p>
        </p:txBody>
      </p:sp>
    </p:spTree>
    <p:extLst>
      <p:ext uri="{BB962C8B-B14F-4D97-AF65-F5344CB8AC3E}">
        <p14:creationId xmlns:p14="http://schemas.microsoft.com/office/powerpoint/2010/main" val="3768015846"/>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TP001136801</AuthoringAssetId>
    <AssetId xmlns="145c5697-5eb5-440b-b2f1-a8273fb59250">TS001136801</Asset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95355C23-A4A1-4612-8A01-FEB0645A8AF1}">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145c5697-5eb5-440b-b2f1-a8273fb59250"/>
    <ds:schemaRef ds:uri="http://purl.org/dc/terms/"/>
  </ds:schemaRefs>
</ds:datastoreItem>
</file>

<file path=customXml/itemProps2.xml><?xml version="1.0" encoding="utf-8"?>
<ds:datastoreItem xmlns:ds="http://schemas.openxmlformats.org/officeDocument/2006/customXml" ds:itemID="{ABCAF7A2-6D90-4C81-97A3-F352CB66E060}">
  <ds:schemaRefs>
    <ds:schemaRef ds:uri="http://schemas.microsoft.com/sharepoint/v3/contenttype/forms"/>
  </ds:schemaRefs>
</ds:datastoreItem>
</file>

<file path=customXml/itemProps3.xml><?xml version="1.0" encoding="utf-8"?>
<ds:datastoreItem xmlns:ds="http://schemas.openxmlformats.org/officeDocument/2006/customXml" ds:itemID="{0B9BAACD-75A6-4340-81DE-5F66F1C6F2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9DF9441F-6CAF-4A91-9230-C5B0DC12625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1759</TotalTime>
  <Words>3602</Words>
  <Application>Microsoft Office PowerPoint</Application>
  <PresentationFormat>On-screen Show (4:3)</PresentationFormat>
  <Paragraphs>440</Paragraphs>
  <Slides>100</Slides>
  <Notes>12</Notes>
  <HiddenSlides>5</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24" baseType="lpstr">
      <vt:lpstr>굴림</vt:lpstr>
      <vt:lpstr>微軟正黑體</vt:lpstr>
      <vt:lpstr>ＭＳ Ｐゴシック</vt:lpstr>
      <vt:lpstr>新細明體</vt:lpstr>
      <vt:lpstr>Arial</vt:lpstr>
      <vt:lpstr>Arial Black</vt:lpstr>
      <vt:lpstr>Calibri</vt:lpstr>
      <vt:lpstr>Comic Sans MS</vt:lpstr>
      <vt:lpstr>Courier New</vt:lpstr>
      <vt:lpstr>HG Mincho Light J</vt:lpstr>
      <vt:lpstr>Impact</vt:lpstr>
      <vt:lpstr>Monotype Sorts</vt:lpstr>
      <vt:lpstr>Open Sans</vt:lpstr>
      <vt:lpstr>Open Sans</vt:lpstr>
      <vt:lpstr>Palatino Linotype</vt:lpstr>
      <vt:lpstr>Symbol</vt:lpstr>
      <vt:lpstr>Times</vt:lpstr>
      <vt:lpstr>Times New Roman</vt:lpstr>
      <vt:lpstr>Trebuchet MS</vt:lpstr>
      <vt:lpstr>Verdana</vt:lpstr>
      <vt:lpstr>Wingdings</vt:lpstr>
      <vt:lpstr>Office Theme</vt:lpstr>
      <vt:lpstr>Bitmap Image</vt:lpstr>
      <vt:lpstr>Clip</vt:lpstr>
      <vt:lpstr>Dr Manjunatha S</vt:lpstr>
      <vt:lpstr>CURRENT TRENDS IN SCIENCE AND TECHNOLOGY</vt:lpstr>
      <vt:lpstr>Agenda</vt:lpstr>
      <vt:lpstr> INTRODUCTION</vt:lpstr>
      <vt:lpstr>Sensors</vt:lpstr>
      <vt:lpstr>Classification of Sensors </vt:lpstr>
      <vt:lpstr>Specifications of Sensor</vt:lpstr>
      <vt:lpstr>Accuracy vs. Precision</vt:lpstr>
      <vt:lpstr>Health Care: Biosensors</vt:lpstr>
      <vt:lpstr>Example of biosensors</vt:lpstr>
      <vt:lpstr>A Canadian lab has tested special fibers that can help make soft, flexible touch screens and batteries woven directly into the fabrics of modern life.</vt:lpstr>
      <vt:lpstr>'Smart Clothing' Could Become New Wearable Gadgets</vt:lpstr>
      <vt:lpstr>PowerPoint Presentation</vt:lpstr>
      <vt:lpstr>Smart' Helmet Wins Wearable Tech Award at SXSW 2014. The helmet has a 180-degree rear-view camera that projects images to a transparent headset display, so the driver's eyes can see around them in every direction, while never having to leave the road ahead.</vt:lpstr>
      <vt:lpstr>Wearable Electronics Pave Way for Smart Surgeon Gloves, Stretchy electronics can fit fingers or other parts of the human body for medical or athletic applications. </vt:lpstr>
      <vt:lpstr>This month, Fit bit released 3 smart watches to read heart beat..</vt:lpstr>
      <vt:lpstr>Adidas Fit Smart: releases Fitness Tracker… </vt:lpstr>
      <vt:lpstr>PowerPoint Presentation</vt:lpstr>
      <vt:lpstr>PowerPoint Presentation</vt:lpstr>
      <vt:lpstr>PowerPoint Presentation</vt:lpstr>
      <vt:lpstr>PowerPoint Presentation</vt:lpstr>
      <vt:lpstr>MEMS Technology (Micro Electro Mechanical Systems) “MEMS is the name given to the practice of making and combining miniaturized mechanical and electrical components.”</vt:lpstr>
      <vt:lpstr>MEMS Technology</vt:lpstr>
      <vt:lpstr>Velocity Sensing</vt:lpstr>
      <vt:lpstr>Mobile: Self-Driving Cars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Security: Quantum Cryptography</vt:lpstr>
      <vt:lpstr>PowerPoint Presentation</vt:lpstr>
      <vt:lpstr>PowerPoint Presentation</vt:lpstr>
      <vt:lpstr>PowerPoint Presentation</vt:lpstr>
      <vt:lpstr>PowerPoint Presentation</vt:lpstr>
      <vt:lpstr>PowerPoint Presentation</vt:lpstr>
      <vt:lpstr>Quantum Network Secretly Running for 2 Years, Tia Ghose, LiveScience, May 08, 2013. The first economical and scalable quantum cryptography that could be used with existing fiber-optic networks.</vt:lpstr>
      <vt:lpstr>Components: Magnetic Memory</vt:lpstr>
      <vt:lpstr>PowerPoint Presentation</vt:lpstr>
      <vt:lpstr>PowerPoint Presentation</vt:lpstr>
      <vt:lpstr>PowerPoint Presentation</vt:lpstr>
      <vt:lpstr>Wireless: Radio-Frequency ID Tags </vt:lpstr>
      <vt:lpstr>What is RFID? How RFID works?</vt:lpstr>
      <vt:lpstr>New Tracking Chip Size of a Dust Grain: 0.05 x 0.05 millimeters. "RFID“ chip (The world's smallest and thinnest tags by Hitachi). It is use a tiny antenna to transfer small amounts of data for identification purposes. It can call as TATO tag  </vt:lpstr>
      <vt:lpstr>RFID</vt:lpstr>
      <vt:lpstr>PowerPoint Presentation</vt:lpstr>
      <vt:lpstr>PowerPoint Presentation</vt:lpstr>
      <vt:lpstr>PowerPoint Presentation</vt:lpstr>
      <vt:lpstr>PowerPoint Presentation</vt:lpstr>
      <vt:lpstr>V Software: Text Mining</vt:lpstr>
      <vt:lpstr>PowerPoint Presentation</vt:lpstr>
      <vt:lpstr>PowerPoint Presentation</vt:lpstr>
      <vt:lpstr>Recycling: Reverse Engineering</vt:lpstr>
      <vt:lpstr>PowerPoint Presentation</vt:lpstr>
      <vt:lpstr>Robotics: Cognitive Machines</vt:lpstr>
      <vt:lpstr>PowerPoint Presentation</vt:lpstr>
      <vt:lpstr>Entertainment: Social Gaming</vt:lpstr>
      <vt:lpstr>Energy: Fuel Cells</vt:lpstr>
      <vt:lpstr>PowerPoint Presentation</vt:lpstr>
      <vt:lpstr>More than 100 Chevrolet Equinox Fuel Cell electric vehicles will be deployed by General Motors in the streets of AMERICA to market test of fuel cell vehicles of its kind (2007)</vt:lpstr>
      <vt:lpstr>The U.S. Navy has developed a hydrogen-powered aircraft that can fly for nearly an entire day without refueling.</vt:lpstr>
      <vt:lpstr>Cockroach get their own power source.  The secret is an implantable biofuel cell powered by a sugar make from their food.</vt:lpstr>
      <vt:lpstr>Futurist and inventor Ray Kurzweil is part of distinguished panel of engineers.  He predicts that the solar power will scale up to produce all the energy needs of Earth's people in 20 years.</vt:lpstr>
      <vt:lpstr>New solar nano carbon tube battery could generate cheaper clean energy</vt:lpstr>
      <vt:lpstr>Materials: Plastic Transistors</vt:lpstr>
      <vt:lpstr>PowerPoint Presentation</vt:lpstr>
      <vt:lpstr>Materials: OLED Displays</vt:lpstr>
      <vt:lpstr>Architecture of OLEDs</vt:lpstr>
      <vt:lpstr>PowerPoint Presentation</vt:lpstr>
      <vt:lpstr>Current Research for OLEDs</vt:lpstr>
      <vt:lpstr>Applications of OLEDs</vt:lpstr>
      <vt:lpstr>OLEDs as a Light Source</vt:lpstr>
      <vt:lpstr>OLED Televisions</vt:lpstr>
      <vt:lpstr>PowerPoint Presentation</vt:lpstr>
      <vt:lpstr>Advantages of OLEDs</vt:lpstr>
      <vt:lpstr>Future Uses for OLED</vt:lpstr>
      <vt:lpstr>Future Uses for OLED</vt:lpstr>
      <vt:lpstr>Wireless: Mesh Networks</vt:lpstr>
      <vt:lpstr>Wireless: Mesh Networks</vt:lpstr>
      <vt:lpstr>PowerPoint Presentation</vt:lpstr>
      <vt:lpstr>WMN COMPONENTS</vt:lpstr>
      <vt:lpstr>WMN COMPONENTS</vt:lpstr>
      <vt:lpstr>WMN COMPONENTS </vt:lpstr>
      <vt:lpstr>WMN COMPONENTS</vt:lpstr>
      <vt:lpstr>What is Nanotechnology? </vt:lpstr>
      <vt:lpstr>What is Nanoscale? </vt:lpstr>
      <vt:lpstr>Materials behave differently at this size scale.</vt:lpstr>
      <vt:lpstr>Size dependent properties of cadmium selenide: </vt:lpstr>
      <vt:lpstr>Thermal Conductivity</vt:lpstr>
      <vt:lpstr>Nanoscale Size Effect </vt:lpstr>
      <vt:lpstr>…Nanoscale Size Effect </vt:lpstr>
      <vt:lpstr> Nanopowder are transparent to visible light.  </vt:lpstr>
      <vt:lpstr>PowerPoint Presentation</vt:lpstr>
      <vt:lpstr>   How can Nanotechnology help us?</vt:lpstr>
      <vt:lpstr>Recycling: Reverse Engineering</vt:lpstr>
      <vt:lpstr>PowerPoint Presentation</vt:lpstr>
      <vt:lpstr>With 15,342 atoms, this parallel-shaft speed reducer gear is one of the largest nano-mechanical devices ever modeled in atomic detail.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Computer</dc:creator>
  <cp:lastModifiedBy>Dr Manju Siddappa</cp:lastModifiedBy>
  <cp:revision>134</cp:revision>
  <dcterms:created xsi:type="dcterms:W3CDTF">2012-02-17T16:02:22Z</dcterms:created>
  <dcterms:modified xsi:type="dcterms:W3CDTF">2014-10-30T09:24:37Z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490681L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TS001136801</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Sample presentation slides (Globe on water design)</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EY001138790</vt:lpwstr>
  </property>
  <property fmtid="{D5CDD505-2E9C-101B-9397-08002B2CF9AE}" pid="21" name="SourceTitle">
    <vt:lpwstr>Sample presentation slides (Globe on water design)</vt:lpwstr>
  </property>
  <property fmtid="{D5CDD505-2E9C-101B-9397-08002B2CF9AE}" pid="22" name="TPApplication">
    <vt:lpwstr>PowerPoint</vt:lpwstr>
  </property>
  <property fmtid="{D5CDD505-2E9C-101B-9397-08002B2CF9AE}" pid="23" name="TPLaunchHelpLink">
    <vt:lpwstr/>
  </property>
  <property fmtid="{D5CDD505-2E9C-101B-9397-08002B2CF9AE}" pid="24" name="TemplateType">
    <vt:lpwstr>Presentations</vt:lpwstr>
  </property>
  <property fmtid="{D5CDD505-2E9C-101B-9397-08002B2CF9AE}" pid="25" name="OpenTemplate">
    <vt:lpwstr>1</vt:lpwstr>
  </property>
  <property fmtid="{D5CDD505-2E9C-101B-9397-08002B2CF9AE}" pid="26" name="UACurrentWords">
    <vt:lpwstr>0</vt:lpwstr>
  </property>
  <property fmtid="{D5CDD505-2E9C-101B-9397-08002B2CF9AE}" pid="27" name="UALocRecommendation">
    <vt:lpwstr>Localize</vt:lpwstr>
  </property>
  <property fmtid="{D5CDD505-2E9C-101B-9397-08002B2CF9AE}" pid="28" name="Applications">
    <vt:lpwstr>182;#Office XP;#67;#PowerPoint - Design Templt 12;#66;#PowerPoint - Design Templt 2003;#79;#Template 12;#64;#PowerPoint 2003;#65;#Microsoft Office PowerPoint 2007</vt:lpwstr>
  </property>
  <property fmtid="{D5CDD505-2E9C-101B-9397-08002B2CF9AE}" pid="29" name="TemplateStatus">
    <vt:lpwstr>Complete</vt:lpwstr>
  </property>
  <property fmtid="{D5CDD505-2E9C-101B-9397-08002B2CF9AE}" pid="30" name="ContentTypeId">
    <vt:lpwstr>0x0101006025706CF4CD034688BEBAE97A2E701D020200C3831ACA17D8814887A164412888521E</vt:lpwstr>
  </property>
  <property fmtid="{D5CDD505-2E9C-101B-9397-08002B2CF9AE}" pid="31" name="IsDeleted">
    <vt:lpwstr>0</vt:lpwstr>
  </property>
  <property fmtid="{D5CDD505-2E9C-101B-9397-08002B2CF9AE}" pid="32" name="ShowIn">
    <vt:lpwstr>Show everywhere</vt:lpwstr>
  </property>
  <property fmtid="{D5CDD505-2E9C-101B-9397-08002B2CF9AE}" pid="33" name="PublishStatusLookup">
    <vt:lpwstr>259381</vt:lpwstr>
  </property>
  <property fmtid="{D5CDD505-2E9C-101B-9397-08002B2CF9AE}" pid="34" name="TPClientViewer">
    <vt:lpwstr>Microsoft Office PowerPoint</vt:lpwstr>
  </property>
  <property fmtid="{D5CDD505-2E9C-101B-9397-08002B2CF9AE}" pid="35" name="TPComponent">
    <vt:lpwstr>PPTFiles</vt:lpwstr>
  </property>
  <property fmtid="{D5CDD505-2E9C-101B-9397-08002B2CF9AE}" pid="36" name="TPNamespace">
    <vt:lpwstr>POWERPNT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TP001136801</vt:lpwstr>
  </property>
  <property fmtid="{D5CDD505-2E9C-101B-9397-08002B2CF9AE}" pid="41" name="NumericAssetId">
    <vt:lpwstr/>
  </property>
  <property fmtid="{D5CDD505-2E9C-101B-9397-08002B2CF9AE}" pid="42" name="AppVer">
    <vt:lpwstr/>
  </property>
</Properties>
</file>